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6" r:id="rId2"/>
    <p:sldId id="273" r:id="rId3"/>
    <p:sldId id="275" r:id="rId4"/>
    <p:sldId id="276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4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C2D580-5532-432E-8EDD-FEE7A7C9B97F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F3D27-5AFD-492F-8161-5AF7810D55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525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6F3D27-5AFD-492F-8161-5AF7810D559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3941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568952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Hospodaření SVJ za rok 2016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Shromáždění 17.10.2017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07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008112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effectLst/>
              </a:rPr>
              <a:t>Dlouhodobá záloha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6656798"/>
              </p:ext>
            </p:extLst>
          </p:nvPr>
        </p:nvGraphicFramePr>
        <p:xfrm>
          <a:off x="323530" y="1052736"/>
          <a:ext cx="856895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3"/>
                <a:gridCol w="2016224"/>
                <a:gridCol w="1800200"/>
                <a:gridCol w="1656184"/>
                <a:gridCol w="1872209"/>
              </a:tblGrid>
              <a:tr h="504056">
                <a:tc>
                  <a:txBody>
                    <a:bodyPr/>
                    <a:lstStyle/>
                    <a:p>
                      <a:r>
                        <a:rPr lang="cs-CZ" dirty="0" smtClean="0"/>
                        <a:t>Rok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Počáteční stav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Příjmy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Výdaje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Zůstatek*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2016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 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447 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tis.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1 248 tis.</a:t>
                      </a: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435 tis.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 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260 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tis.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2708920"/>
            <a:ext cx="8640960" cy="158417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dirty="0" smtClean="0"/>
              <a:t>*</a:t>
            </a:r>
            <a:r>
              <a:rPr lang="cs-CZ" sz="2000" dirty="0" smtClean="0"/>
              <a:t>Zůstatek k </a:t>
            </a:r>
            <a:r>
              <a:rPr lang="cs-CZ" sz="2000" dirty="0" smtClean="0"/>
              <a:t>31.12.2016</a:t>
            </a:r>
            <a:endParaRPr lang="cs-CZ" sz="2000" b="1" dirty="0" smtClean="0">
              <a:solidFill>
                <a:srgbClr val="0070C0"/>
              </a:solidFill>
            </a:endParaRPr>
          </a:p>
          <a:p>
            <a:pPr marL="109728" indent="0">
              <a:buNone/>
            </a:pPr>
            <a:endParaRPr lang="cs-CZ" sz="800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000" b="1" dirty="0" smtClean="0"/>
              <a:t>Došlo k mírnému nárůstu </a:t>
            </a:r>
            <a:r>
              <a:rPr lang="cs-CZ" sz="2000" b="1" dirty="0"/>
              <a:t>čerpání „fondu oprav“ </a:t>
            </a:r>
            <a:r>
              <a:rPr lang="cs-CZ" sz="2000" b="1" dirty="0" smtClean="0"/>
              <a:t>(mírný nárůst proti roku 2015, poslední rok, kdy jsme využívali reklamací) </a:t>
            </a:r>
            <a:endParaRPr lang="cs-CZ" sz="25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500" b="1" dirty="0">
              <a:solidFill>
                <a:srgbClr val="FF0000"/>
              </a:solidFill>
            </a:endParaRPr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171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chemeClr val="tx1"/>
                </a:solidFill>
                <a:effectLst/>
              </a:rPr>
              <a:t>Krátkodobé zálohy - vyúčtování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23528" y="1124744"/>
            <a:ext cx="8640960" cy="4464496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V roce 2016 jsme vybrali cca o 317 tis. méně, než kolik byly náklady domu. Důvodem byla vysoká cena za vodu (více viz. samostatný bod).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Vrátili jsme 1 075 tis. za chybně účtované teplo Pražskou teplárenskou v roce 2015. </a:t>
            </a:r>
            <a:r>
              <a:rPr lang="cs-CZ" sz="2400" b="1" dirty="0" smtClean="0">
                <a:solidFill>
                  <a:srgbClr val="FF0000"/>
                </a:solidFill>
              </a:rPr>
              <a:t>Důvod mírně vyšších přeplatků</a:t>
            </a:r>
            <a:endParaRPr lang="cs-CZ" sz="2400" b="1" dirty="0" smtClean="0"/>
          </a:p>
          <a:p>
            <a:endParaRPr lang="cs-CZ" sz="2400" b="1" dirty="0" smtClean="0"/>
          </a:p>
          <a:p>
            <a:r>
              <a:rPr lang="cs-CZ" sz="2400" b="1" dirty="0" smtClean="0"/>
              <a:t>Opět jsme se přiblížili cíli, jak odhadnout náklady domu. </a:t>
            </a:r>
            <a:r>
              <a:rPr lang="cs-CZ" sz="2400" b="1" dirty="0" smtClean="0">
                <a:solidFill>
                  <a:srgbClr val="FF0000"/>
                </a:solidFill>
              </a:rPr>
              <a:t>Při </a:t>
            </a:r>
            <a:r>
              <a:rPr lang="cs-CZ" sz="2400" b="1" dirty="0">
                <a:solidFill>
                  <a:srgbClr val="FF0000"/>
                </a:solidFill>
              </a:rPr>
              <a:t>standardní ceně vody bychom vybrali cca o 300 tis. více = ideální stav cca 3% odchylka.</a:t>
            </a:r>
          </a:p>
          <a:p>
            <a:endParaRPr lang="cs-CZ" sz="2300" b="1" dirty="0" smtClean="0"/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lvl="4" indent="0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1327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tx1"/>
                </a:solidFill>
                <a:effectLst/>
              </a:rPr>
              <a:t>Krátkodobé zálohy detail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5805264"/>
            <a:ext cx="8640960" cy="64807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lvl="4" indent="0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9978332"/>
              </p:ext>
            </p:extLst>
          </p:nvPr>
        </p:nvGraphicFramePr>
        <p:xfrm>
          <a:off x="971600" y="836712"/>
          <a:ext cx="6984775" cy="51125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8750"/>
                <a:gridCol w="2267521"/>
                <a:gridCol w="2348504"/>
              </a:tblGrid>
              <a:tr h="402117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Položka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Výdaj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Rozdíl</a:t>
                      </a:r>
                      <a:endParaRPr lang="cs-CZ" dirty="0"/>
                    </a:p>
                  </a:txBody>
                  <a:tcPr/>
                </a:tc>
              </a:tr>
              <a:tr h="418386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revize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142 594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22 301</a:t>
                      </a:r>
                    </a:p>
                  </a:txBody>
                  <a:tcPr marL="9525" marR="9525" marT="9525" marB="0" anchor="ctr"/>
                </a:tc>
              </a:tr>
              <a:tr h="361777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TUV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1 567 945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-386 163</a:t>
                      </a:r>
                    </a:p>
                  </a:txBody>
                  <a:tcPr marL="9525" marR="9525" marT="9525" marB="0" anchor="ctr"/>
                </a:tc>
              </a:tr>
              <a:tr h="384334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1 929 247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-210 320</a:t>
                      </a:r>
                    </a:p>
                  </a:txBody>
                  <a:tcPr marL="9525" marR="9525" marT="9525" marB="0" anchor="ctr"/>
                </a:tc>
              </a:tr>
              <a:tr h="406892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elektřina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389 261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77 320</a:t>
                      </a:r>
                    </a:p>
                  </a:txBody>
                  <a:tcPr marL="9525" marR="9525" marT="9525" marB="0" anchor="ctr"/>
                </a:tc>
              </a:tr>
              <a:tr h="42945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odpad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288 144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170 277</a:t>
                      </a:r>
                    </a:p>
                  </a:txBody>
                  <a:tcPr marL="9525" marR="9525" marT="9525" marB="0" anchor="ctr"/>
                </a:tc>
              </a:tr>
              <a:tr h="372842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výtahy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252 244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82 775</a:t>
                      </a:r>
                    </a:p>
                  </a:txBody>
                  <a:tcPr marL="9525" marR="9525" marT="9525" marB="0" anchor="ctr"/>
                </a:tc>
              </a:tr>
              <a:tr h="395399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pojištění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100 053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19 181</a:t>
                      </a:r>
                    </a:p>
                  </a:txBody>
                  <a:tcPr marL="9525" marR="9525" marT="9525" marB="0" anchor="ctr"/>
                </a:tc>
              </a:tr>
              <a:tr h="338791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SV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2 415 113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-300 286</a:t>
                      </a:r>
                    </a:p>
                  </a:txBody>
                  <a:tcPr marL="9525" marR="9525" marT="9525" marB="0" anchor="ctr"/>
                </a:tc>
              </a:tr>
              <a:tr h="361349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ODMĚNY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499 368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-81 912</a:t>
                      </a:r>
                    </a:p>
                  </a:txBody>
                  <a:tcPr marL="9525" marR="9525" marT="9525" marB="0" anchor="ctr"/>
                </a:tc>
              </a:tr>
              <a:tr h="383906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zeleň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44 509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254 151</a:t>
                      </a:r>
                    </a:p>
                  </a:txBody>
                  <a:tcPr marL="9525" marR="9525" marT="9525" marB="0" anchor="ctr"/>
                </a:tc>
              </a:tr>
              <a:tr h="406463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PCO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93 792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34 719</a:t>
                      </a:r>
                    </a:p>
                  </a:txBody>
                  <a:tcPr marL="9525" marR="9525" marT="9525" marB="0" anchor="ctr"/>
                </a:tc>
              </a:tr>
              <a:tr h="450863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1" kern="1200" dirty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Celkem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7 722 270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-317 957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11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15000" dirty="0">
                <a:solidFill>
                  <a:schemeClr val="tx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3784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820</TotalTime>
  <Words>223</Words>
  <Application>Microsoft Office PowerPoint</Application>
  <PresentationFormat>Předvádění na obrazovce (4:3)</PresentationFormat>
  <Paragraphs>75</Paragraphs>
  <Slides>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3" baseType="lpstr">
      <vt:lpstr>Arial</vt:lpstr>
      <vt:lpstr>Calibri</vt:lpstr>
      <vt:lpstr>Lucida Sans Unicode</vt:lpstr>
      <vt:lpstr>Verdana</vt:lpstr>
      <vt:lpstr>Wingdings</vt:lpstr>
      <vt:lpstr>Wingdings 2</vt:lpstr>
      <vt:lpstr>Wingdings 3</vt:lpstr>
      <vt:lpstr>Shluk</vt:lpstr>
      <vt:lpstr>Hospodaření SVJ za rok 2016 </vt:lpstr>
      <vt:lpstr>Dlouhodobá záloha</vt:lpstr>
      <vt:lpstr>Krátkodobé zálohy - vyúčtování</vt:lpstr>
      <vt:lpstr>Krátkodobé zálohy detail</vt:lpstr>
      <vt:lpstr>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69</cp:revision>
  <dcterms:created xsi:type="dcterms:W3CDTF">2015-06-02T05:57:41Z</dcterms:created>
  <dcterms:modified xsi:type="dcterms:W3CDTF">2017-10-16T10:00:38Z</dcterms:modified>
</cp:coreProperties>
</file>