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79" r:id="rId2"/>
    <p:sldId id="280" r:id="rId3"/>
    <p:sldId id="269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2D580-5532-432E-8EDD-FEE7A7C9B97F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F3D27-5AFD-492F-8161-5AF7810D55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25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856984" cy="1872208"/>
          </a:xfrm>
        </p:spPr>
        <p:txBody>
          <a:bodyPr>
            <a:normAutofit/>
          </a:bodyPr>
          <a:lstStyle/>
          <a:p>
            <a:pPr algn="ctr"/>
            <a:r>
              <a:rPr lang="cs-CZ" sz="4200" dirty="0" smtClean="0">
                <a:solidFill>
                  <a:schemeClr val="tx1"/>
                </a:solidFill>
              </a:rPr>
              <a:t>Informace k zálohám na období</a:t>
            </a:r>
            <a:br>
              <a:rPr lang="cs-CZ" sz="4200" dirty="0" smtClean="0">
                <a:solidFill>
                  <a:schemeClr val="tx1"/>
                </a:solidFill>
              </a:rPr>
            </a:br>
            <a:r>
              <a:rPr lang="cs-CZ" sz="1000" dirty="0" smtClean="0">
                <a:solidFill>
                  <a:schemeClr val="tx1"/>
                </a:solidFill>
              </a:rPr>
              <a:t/>
            </a:r>
            <a:br>
              <a:rPr lang="cs-CZ" sz="1000" dirty="0" smtClean="0">
                <a:solidFill>
                  <a:schemeClr val="tx1"/>
                </a:solidFill>
              </a:rPr>
            </a:br>
            <a:r>
              <a:rPr lang="cs-CZ" sz="4200" dirty="0" smtClean="0">
                <a:solidFill>
                  <a:schemeClr val="tx1"/>
                </a:solidFill>
              </a:rPr>
              <a:t>08/2017 – 07/2018</a:t>
            </a:r>
            <a:endParaRPr lang="cs-CZ" sz="4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17.10.2017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48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536504"/>
          </a:xfrm>
        </p:spPr>
        <p:txBody>
          <a:bodyPr>
            <a:normAutofit lnSpcReduction="10000"/>
          </a:bodyPr>
          <a:lstStyle/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400" b="1" dirty="0" smtClean="0"/>
              <a:t>Vyšli jsme z nákladů 2016 – mimo zeleň a revize</a:t>
            </a: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400" b="1" dirty="0" smtClean="0"/>
              <a:t>Zeleň – v letech 2015 a 2016 docházelo k sekání a minimální údržbě. V roce 2017 už dochází k dosazování keřů</a:t>
            </a:r>
            <a:r>
              <a:rPr lang="cs-CZ" sz="2400" b="1" dirty="0"/>
              <a:t>,</a:t>
            </a:r>
            <a:r>
              <a:rPr lang="cs-CZ" sz="2400" b="1" dirty="0" smtClean="0"/>
              <a:t> jejich střihání a hnojení. Nutné se starat o stromy, … Náklady roku 2015 / 2016 by nestačily. </a:t>
            </a: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400" b="1" dirty="0" smtClean="0"/>
              <a:t>Revize – část revizí má interval 1 rok a část 2 roky. </a:t>
            </a: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400" b="1" dirty="0" smtClean="0"/>
              <a:t>Fond oprav – dle schválené výše na shromáždění SVJ v roce 2016, tj. nárůst z 7,5 Kč na 10 Kč / </a:t>
            </a:r>
            <a:r>
              <a:rPr lang="cs-CZ" sz="2400" b="1" dirty="0" smtClean="0"/>
              <a:t>m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. </a:t>
            </a:r>
            <a:r>
              <a:rPr lang="cs-CZ" sz="2400" b="1" dirty="0" smtClean="0">
                <a:solidFill>
                  <a:srgbClr val="FF0000"/>
                </a:solidFill>
              </a:rPr>
              <a:t>V roce 2017 do 30.09. vyčerpáno 1300 tis. (3x více než ve 2016 – kalorimetry, kamery, …)</a:t>
            </a:r>
            <a:endParaRPr lang="cs-CZ" sz="3200" b="1" dirty="0" smtClean="0"/>
          </a:p>
          <a:p>
            <a:pPr marL="109728" indent="0">
              <a:spcBef>
                <a:spcPts val="600"/>
              </a:spcBef>
              <a:buClr>
                <a:schemeClr val="accent1">
                  <a:lumMod val="75000"/>
                </a:schemeClr>
              </a:buClr>
              <a:buNone/>
            </a:pPr>
            <a:endParaRPr lang="cs-CZ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792088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Jak jsme přistoupili k tvorbě záloh?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6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556792"/>
            <a:ext cx="8471284" cy="4392488"/>
          </a:xfrm>
        </p:spPr>
        <p:txBody>
          <a:bodyPr>
            <a:normAutofit fontScale="85000" lnSpcReduction="10000"/>
          </a:bodyPr>
          <a:lstStyle/>
          <a:p>
            <a:pPr marL="109728" indent="0">
              <a:spcBef>
                <a:spcPts val="1800"/>
              </a:spcBef>
              <a:buClr>
                <a:schemeClr val="accent1">
                  <a:lumMod val="75000"/>
                </a:schemeClr>
              </a:buClr>
              <a:buNone/>
            </a:pPr>
            <a:r>
              <a:rPr lang="cs-CZ" sz="3000" b="1" dirty="0" smtClean="0"/>
              <a:t>Pozitivní dopady očekáváme u:</a:t>
            </a:r>
          </a:p>
          <a:p>
            <a:pPr lvl="2"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400" b="1" dirty="0"/>
              <a:t> </a:t>
            </a:r>
            <a:r>
              <a:rPr lang="cs-CZ" sz="2400" b="1" dirty="0" smtClean="0"/>
              <a:t>SV – kde zálohy jsou větší, než asi bude spotřeba</a:t>
            </a:r>
            <a:endParaRPr lang="cs-CZ" sz="2400" b="1" dirty="0"/>
          </a:p>
          <a:p>
            <a:pPr lvl="2"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400" b="1" dirty="0"/>
              <a:t> </a:t>
            </a:r>
            <a:r>
              <a:rPr lang="cs-CZ" sz="2400" b="1" dirty="0" smtClean="0"/>
              <a:t>Vratka za rok 2016 – cca 670 tis.</a:t>
            </a:r>
            <a:endParaRPr lang="cs-CZ" sz="2400" b="1" dirty="0"/>
          </a:p>
          <a:p>
            <a:pPr marL="137160" indent="0">
              <a:spcBef>
                <a:spcPts val="1800"/>
              </a:spcBef>
              <a:buClr>
                <a:schemeClr val="accent1">
                  <a:lumMod val="75000"/>
                </a:schemeClr>
              </a:buClr>
              <a:buNone/>
            </a:pPr>
            <a:r>
              <a:rPr lang="cs-CZ" sz="3000" b="1" dirty="0" smtClean="0"/>
              <a:t>Negativní </a:t>
            </a:r>
            <a:r>
              <a:rPr lang="cs-CZ" sz="3000" b="1" dirty="0"/>
              <a:t>dopady očekáváme u</a:t>
            </a:r>
            <a:r>
              <a:rPr lang="cs-CZ" sz="3000" b="1" dirty="0" smtClean="0"/>
              <a:t>:</a:t>
            </a:r>
          </a:p>
          <a:p>
            <a:pPr marL="1088136" lvl="2" indent="-457200"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Nárůst cen – nevytváříme žádné rezervy.</a:t>
            </a:r>
          </a:p>
          <a:p>
            <a:pPr marL="1088136" lvl="2" indent="-457200"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Teplo – leden a únor 2017 byl chladnější než v roce 2016. Topná sezóna byla zahájena o pár týdnu dříve</a:t>
            </a:r>
            <a:r>
              <a:rPr lang="cs-CZ" sz="2400" b="1" dirty="0" smtClean="0"/>
              <a:t>.</a:t>
            </a:r>
          </a:p>
          <a:p>
            <a:pPr marL="137160" indent="0">
              <a:spcBef>
                <a:spcPts val="1800"/>
              </a:spcBef>
              <a:buClr>
                <a:schemeClr val="accent1">
                  <a:lumMod val="75000"/>
                </a:schemeClr>
              </a:buClr>
              <a:buNone/>
            </a:pPr>
            <a:r>
              <a:rPr lang="cs-CZ" sz="3000" b="1" dirty="0" smtClean="0"/>
              <a:t>Celkově, pokud se nic nezmění, tak +/- 0 za dům. </a:t>
            </a:r>
            <a:endParaRPr lang="cs-CZ" sz="3000" b="1" dirty="0" smtClean="0"/>
          </a:p>
          <a:p>
            <a:pPr marL="1088136" lvl="2" indent="-457200"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 marL="630936" lvl="2" indent="0">
              <a:spcBef>
                <a:spcPts val="1800"/>
              </a:spcBef>
              <a:buClr>
                <a:schemeClr val="accent1">
                  <a:lumMod val="75000"/>
                </a:schemeClr>
              </a:buClr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143000"/>
          </a:xfrm>
        </p:spPr>
        <p:txBody>
          <a:bodyPr>
            <a:noAutofit/>
          </a:bodyPr>
          <a:lstStyle/>
          <a:p>
            <a:pPr algn="ctr"/>
            <a:r>
              <a:rPr lang="cs-CZ" sz="3800" dirty="0" smtClean="0">
                <a:solidFill>
                  <a:schemeClr val="tx1"/>
                </a:solidFill>
              </a:rPr>
              <a:t>Jaký to bude mít na vyúčtování za rok 2017</a:t>
            </a:r>
            <a:endParaRPr lang="cs-CZ" sz="3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1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807</TotalTime>
  <Words>210</Words>
  <Application>Microsoft Office PowerPoint</Application>
  <PresentationFormat>Předvádění na obrazovce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10" baseType="lpstr"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Informace k zálohám na období  08/2017 – 07/2018</vt:lpstr>
      <vt:lpstr>Jak jsme přistoupili k tvorbě záloh?</vt:lpstr>
      <vt:lpstr>Jaký to bude mít na vyúčtování za rok 2017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67</cp:revision>
  <dcterms:created xsi:type="dcterms:W3CDTF">2015-06-02T05:57:41Z</dcterms:created>
  <dcterms:modified xsi:type="dcterms:W3CDTF">2017-10-16T10:17:18Z</dcterms:modified>
</cp:coreProperties>
</file>