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6" r:id="rId2"/>
    <p:sldId id="276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703554-F617-438C-8D7C-43C2BD0C8085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01216-F05A-413F-9E1C-237B6F59F2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16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/>
              <a:t>Kliknutím lze upravit styly předlohy textu.</a:t>
            </a:r>
          </a:p>
          <a:p>
            <a:pPr lvl="1" eaLnBrk="1" latinLnBrk="0" hangingPunct="1"/>
            <a:r>
              <a:rPr kumimoji="0" lang="cs-CZ"/>
              <a:t>Druhá úroveň</a:t>
            </a:r>
          </a:p>
          <a:p>
            <a:pPr lvl="2" eaLnBrk="1" latinLnBrk="0" hangingPunct="1"/>
            <a:r>
              <a:rPr kumimoji="0" lang="cs-CZ"/>
              <a:t>Třetí úroveň</a:t>
            </a:r>
          </a:p>
          <a:p>
            <a:pPr lvl="3" eaLnBrk="1" latinLnBrk="0" hangingPunct="1"/>
            <a:r>
              <a:rPr kumimoji="0" lang="cs-CZ"/>
              <a:t>Čtvrtá úroveň</a:t>
            </a:r>
          </a:p>
          <a:p>
            <a:pPr lvl="4" eaLnBrk="1" latinLnBrk="0" hangingPunct="1"/>
            <a:r>
              <a:rPr kumimoji="0" lang="cs-CZ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MSIPCMContentMarking" descr="{&quot;HashCode&quot;:-721386652,&quot;Placement&quot;:&quot;Header&quot;,&quot;Top&quot;:0.0,&quot;Left&quot;:642.743042,&quot;SlideWidth&quot;:720,&quot;SlideHeight&quot;:540}">
            <a:extLst>
              <a:ext uri="{FF2B5EF4-FFF2-40B4-BE49-F238E27FC236}">
                <a16:creationId xmlns:a16="http://schemas.microsoft.com/office/drawing/2014/main" id="{54AC92E6-7A16-4442-8C4D-D42910B44228}"/>
              </a:ext>
            </a:extLst>
          </p:cNvPr>
          <p:cNvSpPr txBox="1"/>
          <p:nvPr userDrawn="1"/>
        </p:nvSpPr>
        <p:spPr>
          <a:xfrm>
            <a:off x="8162837" y="0"/>
            <a:ext cx="98116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cs-CZ" sz="1000">
                <a:solidFill>
                  <a:srgbClr val="000000"/>
                </a:solidFill>
                <a:latin typeface="Calibri" panose="020F0502020204030204" pitchFamily="34" charset="0"/>
              </a:rPr>
              <a:t>ČS Vyhrazené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132440" cy="331236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Zvýšení dlouhodobé zálohy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>(</a:t>
            </a:r>
            <a:r>
              <a:rPr lang="cs-CZ">
                <a:solidFill>
                  <a:schemeClr val="tx1"/>
                </a:solidFill>
              </a:rPr>
              <a:t>Fond oprav)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>bod 9</a:t>
            </a:r>
            <a:br>
              <a:rPr lang="cs-CZ" dirty="0">
                <a:solidFill>
                  <a:schemeClr val="tx1"/>
                </a:solidFill>
              </a:rPr>
            </a:br>
            <a:br>
              <a:rPr lang="cs-CZ" dirty="0">
                <a:solidFill>
                  <a:schemeClr val="tx1"/>
                </a:solidFill>
              </a:rPr>
            </a:b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>
                <a:solidFill>
                  <a:schemeClr val="tx1"/>
                </a:solidFill>
              </a:rPr>
              <a:t>Shromáždění 02.11.2021</a:t>
            </a: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59230" y="1052736"/>
            <a:ext cx="8856984" cy="539600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800" b="1" dirty="0"/>
              <a:t>Aktuální výše je </a:t>
            </a:r>
            <a:r>
              <a:rPr lang="cs-CZ" sz="2800" b="1" dirty="0">
                <a:solidFill>
                  <a:srgbClr val="0070C0"/>
                </a:solidFill>
              </a:rPr>
              <a:t>10 Kč / m</a:t>
            </a:r>
            <a:r>
              <a:rPr lang="cs-CZ" sz="2800" b="1" baseline="30000" dirty="0">
                <a:solidFill>
                  <a:srgbClr val="0070C0"/>
                </a:solidFill>
              </a:rPr>
              <a:t>2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endParaRPr lang="cs-CZ" sz="500" b="1" baseline="30000" dirty="0">
              <a:solidFill>
                <a:srgbClr val="0070C0"/>
              </a:solidFill>
            </a:endParaRP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800" b="1" dirty="0"/>
              <a:t>Návrh – zvýšení na </a:t>
            </a:r>
            <a:r>
              <a:rPr lang="cs-CZ" sz="2800" b="1" dirty="0">
                <a:solidFill>
                  <a:srgbClr val="0070C0"/>
                </a:solidFill>
              </a:rPr>
              <a:t>15 Kč </a:t>
            </a:r>
            <a:r>
              <a:rPr lang="cs-CZ" sz="2800" b="1" dirty="0"/>
              <a:t>ve dvou krocích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000" b="1" dirty="0"/>
              <a:t>07/2022 – navýšení na 12,5 Kč / m</a:t>
            </a:r>
            <a:r>
              <a:rPr lang="cs-CZ" sz="2000" b="1" baseline="30000" dirty="0"/>
              <a:t>2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000" b="1" dirty="0"/>
              <a:t>07/ 2023 – navýšení na 15 Kč / m</a:t>
            </a:r>
            <a:r>
              <a:rPr lang="cs-CZ" sz="2000" b="1" baseline="30000" dirty="0"/>
              <a:t>2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endParaRPr lang="cs-CZ" sz="500" b="1" dirty="0"/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800" b="1" dirty="0"/>
              <a:t>Zdůvodnění – bude to stačit?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000" b="1" dirty="0"/>
              <a:t>5 let se nezvyšoval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000" b="1" dirty="0"/>
              <a:t>Reakce na růst cen, stáří domu, narůstající množství problémů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000" b="1" dirty="0"/>
              <a:t>Zatím by to stačit mohlo. Nechceme kumulovat větší množství peněz, protože je neumíme zhodnotit. Zároveň chceme reálně udržet rezervu, kdy jsme schopni pokrýt středně velkou opravu. 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Současný stav, návrh a zdůvodnění</a:t>
            </a:r>
            <a:r>
              <a:rPr lang="cs-CZ" sz="36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83202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900</TotalTime>
  <Words>107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8" baseType="lpstr">
      <vt:lpstr>Calibri</vt:lpstr>
      <vt:lpstr>Lucida Sans Unicode</vt:lpstr>
      <vt:lpstr>Verdana</vt:lpstr>
      <vt:lpstr>Wingdings 2</vt:lpstr>
      <vt:lpstr>Wingdings 3</vt:lpstr>
      <vt:lpstr>Shluk</vt:lpstr>
      <vt:lpstr>Zvýšení dlouhodobé zálohy (Fond oprav) bod 9  </vt:lpstr>
      <vt:lpstr>Současný stav, návrh a zdůvodnění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84</cp:revision>
  <dcterms:created xsi:type="dcterms:W3CDTF">2015-06-02T05:57:41Z</dcterms:created>
  <dcterms:modified xsi:type="dcterms:W3CDTF">2021-10-26T16:30:44Z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3a104e-2916-42dc-a2f6-6210338509ed_Enabled">
    <vt:lpwstr>true</vt:lpwstr>
  </property>
  <property fmtid="{D5CDD505-2E9C-101B-9397-08002B2CF9AE}" pid="3" name="MSIP_Label_2b3a104e-2916-42dc-a2f6-6210338509ed_SetDate">
    <vt:lpwstr>2021-10-26T16:30:33Z</vt:lpwstr>
  </property>
  <property fmtid="{D5CDD505-2E9C-101B-9397-08002B2CF9AE}" pid="4" name="MSIP_Label_2b3a104e-2916-42dc-a2f6-6210338509ed_Method">
    <vt:lpwstr>Standard</vt:lpwstr>
  </property>
  <property fmtid="{D5CDD505-2E9C-101B-9397-08002B2CF9AE}" pid="5" name="MSIP_Label_2b3a104e-2916-42dc-a2f6-6210338509ed_Name">
    <vt:lpwstr>2b3a104e-2916-42dc-a2f6-6210338509ed</vt:lpwstr>
  </property>
  <property fmtid="{D5CDD505-2E9C-101B-9397-08002B2CF9AE}" pid="6" name="MSIP_Label_2b3a104e-2916-42dc-a2f6-6210338509ed_SiteId">
    <vt:lpwstr>e70aafb3-2e89-46a5-ba50-66803e8a4411</vt:lpwstr>
  </property>
  <property fmtid="{D5CDD505-2E9C-101B-9397-08002B2CF9AE}" pid="7" name="MSIP_Label_2b3a104e-2916-42dc-a2f6-6210338509ed_ActionId">
    <vt:lpwstr>32737c88-b087-4495-859a-d59a0911e7ac</vt:lpwstr>
  </property>
  <property fmtid="{D5CDD505-2E9C-101B-9397-08002B2CF9AE}" pid="8" name="MSIP_Label_2b3a104e-2916-42dc-a2f6-6210338509ed_ContentBits">
    <vt:lpwstr>1</vt:lpwstr>
  </property>
</Properties>
</file>