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0"/>
  </p:notesMasterIdLst>
  <p:sldIdLst>
    <p:sldId id="279" r:id="rId2"/>
    <p:sldId id="280" r:id="rId3"/>
    <p:sldId id="263" r:id="rId4"/>
    <p:sldId id="268" r:id="rId5"/>
    <p:sldId id="270" r:id="rId6"/>
    <p:sldId id="269" r:id="rId7"/>
    <p:sldId id="281" r:id="rId8"/>
    <p:sldId id="278" r:id="rId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434" y="-105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7C2D580-5532-432E-8EDD-FEE7A7C9B97F}" type="datetimeFigureOut">
              <a:rPr lang="cs-CZ" smtClean="0"/>
              <a:t>6.6.2016</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6F3D27-5AFD-492F-8161-5AF7810D559E}" type="slidenum">
              <a:rPr lang="cs-CZ" smtClean="0"/>
              <a:t>‹#›</a:t>
            </a:fld>
            <a:endParaRPr lang="cs-CZ"/>
          </a:p>
        </p:txBody>
      </p:sp>
    </p:spTree>
    <p:extLst>
      <p:ext uri="{BB962C8B-B14F-4D97-AF65-F5344CB8AC3E}">
        <p14:creationId xmlns:p14="http://schemas.microsoft.com/office/powerpoint/2010/main" val="3599525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0" name="Pravoúhlý trojúhelní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Nadpis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cs-CZ" smtClean="0"/>
              <a:t>Kliknutím lze upravit styl.</a:t>
            </a:r>
            <a:endParaRPr kumimoji="0"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grpSp>
        <p:nvGrpSpPr>
          <p:cNvPr id="2" name="Skupina 1"/>
          <p:cNvGrpSpPr/>
          <p:nvPr/>
        </p:nvGrpSpPr>
        <p:grpSpPr>
          <a:xfrm>
            <a:off x="-3765" y="4953000"/>
            <a:ext cx="9147765" cy="1912088"/>
            <a:chOff x="-3765" y="4832896"/>
            <a:chExt cx="9147765" cy="2032192"/>
          </a:xfrm>
        </p:grpSpPr>
        <p:sp>
          <p:nvSpPr>
            <p:cNvPr id="7" name="Volný tvar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olný tvar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olný tvar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Přímá spojnice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Zástupný symbol pro datum 29"/>
          <p:cNvSpPr>
            <a:spLocks noGrp="1"/>
          </p:cNvSpPr>
          <p:nvPr>
            <p:ph type="dt" sz="half" idx="10"/>
          </p:nvPr>
        </p:nvSpPr>
        <p:spPr/>
        <p:txBody>
          <a:bodyPr/>
          <a:lstStyle>
            <a:lvl1pPr>
              <a:defRPr>
                <a:solidFill>
                  <a:srgbClr val="FFFFFF"/>
                </a:solidFill>
              </a:defRPr>
            </a:lvl1pPr>
            <a:extLst/>
          </a:lstStyle>
          <a:p>
            <a:fld id="{D4F73D55-C9AD-48B4-9209-FD6563662876}" type="datetimeFigureOut">
              <a:rPr lang="cs-CZ" smtClean="0"/>
              <a:t>6.6.2016</a:t>
            </a:fld>
            <a:endParaRPr lang="cs-CZ"/>
          </a:p>
        </p:txBody>
      </p:sp>
      <p:sp>
        <p:nvSpPr>
          <p:cNvPr id="19" name="Zástupný symbol pro zápatí 18"/>
          <p:cNvSpPr>
            <a:spLocks noGrp="1"/>
          </p:cNvSpPr>
          <p:nvPr>
            <p:ph type="ftr" sz="quarter" idx="11"/>
          </p:nvPr>
        </p:nvSpPr>
        <p:spPr/>
        <p:txBody>
          <a:bodyPr/>
          <a:lstStyle>
            <a:lvl1pPr>
              <a:defRPr>
                <a:solidFill>
                  <a:schemeClr val="accent1">
                    <a:tint val="20000"/>
                  </a:schemeClr>
                </a:solidFill>
              </a:defRPr>
            </a:lvl1pPr>
            <a:extLst/>
          </a:lstStyle>
          <a:p>
            <a:endParaRPr lang="cs-CZ"/>
          </a:p>
        </p:txBody>
      </p:sp>
      <p:sp>
        <p:nvSpPr>
          <p:cNvPr id="27" name="Zástupný symbol pro číslo snímku 26"/>
          <p:cNvSpPr>
            <a:spLocks noGrp="1"/>
          </p:cNvSpPr>
          <p:nvPr>
            <p:ph type="sldNum" sz="quarter" idx="12"/>
          </p:nvPr>
        </p:nvSpPr>
        <p:spPr/>
        <p:txBody>
          <a:bodyPr/>
          <a:lstStyle>
            <a:lvl1pPr>
              <a:defRPr>
                <a:solidFill>
                  <a:srgbClr val="FFFFFF"/>
                </a:solidFill>
              </a:defRPr>
            </a:lvl1pPr>
            <a:extLst/>
          </a:lstStyle>
          <a:p>
            <a:fld id="{3CFD7D9F-3B42-4D0B-B665-49006A749761}"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D4F73D55-C9AD-48B4-9209-FD6563662876}" type="datetimeFigureOut">
              <a:rPr lang="cs-CZ" smtClean="0"/>
              <a:t>6.6.2016</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CFD7D9F-3B42-4D0B-B665-49006A749761}" type="slidenum">
              <a:rPr lang="cs-CZ" smtClean="0"/>
              <a:t>‹#›</a:t>
            </a:fld>
            <a:endParaRPr lang="cs-CZ"/>
          </a:p>
        </p:txBody>
      </p:sp>
      <p:sp>
        <p:nvSpPr>
          <p:cNvPr id="7" name="Nadpis 6"/>
          <p:cNvSpPr>
            <a:spLocks noGrp="1"/>
          </p:cNvSpPr>
          <p:nvPr>
            <p:ph type="title"/>
          </p:nvPr>
        </p:nvSpPr>
        <p:spPr/>
        <p:txBody>
          <a:bodyPr rtlCol="0"/>
          <a:lstStyle>
            <a:extLst/>
          </a:lstStyle>
          <a:p>
            <a:r>
              <a:rPr kumimoji="0" lang="cs-CZ" smtClean="0"/>
              <a:t>Kliknutím lze upravit styl.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D4F73D55-C9AD-48B4-9209-FD6563662876}" type="datetimeFigureOut">
              <a:rPr lang="cs-CZ" smtClean="0"/>
              <a:t>6.6.2016</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CFD7D9F-3B42-4D0B-B665-49006A749761}" type="slidenum">
              <a:rPr lang="cs-CZ" smtClean="0"/>
              <a:t>‹#›</a:t>
            </a:fld>
            <a:endParaRPr lang="cs-CZ"/>
          </a:p>
        </p:txBody>
      </p:sp>
      <p:sp>
        <p:nvSpPr>
          <p:cNvPr id="7" name="Dvojitá šipk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vojitá šipk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D4F73D55-C9AD-48B4-9209-FD6563662876}" type="datetimeFigureOut">
              <a:rPr lang="cs-CZ" smtClean="0"/>
              <a:t>6.6.2016</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CFD7D9F-3B42-4D0B-B665-49006A749761}" type="slidenum">
              <a:rPr lang="cs-CZ" smtClean="0"/>
              <a:t>‹#›</a:t>
            </a:fld>
            <a:endParaRPr lang="cs-CZ"/>
          </a:p>
        </p:txBody>
      </p:sp>
      <p:sp>
        <p:nvSpPr>
          <p:cNvPr id="8" name="Nadpis 7"/>
          <p:cNvSpPr>
            <a:spLocks noGrp="1"/>
          </p:cNvSpPr>
          <p:nvPr>
            <p:ph type="title"/>
          </p:nvPr>
        </p:nvSpPr>
        <p:spPr/>
        <p:txBody>
          <a:bodyPr rtlCol="0"/>
          <a:lstStyle>
            <a:extLst/>
          </a:lstStyle>
          <a:p>
            <a:r>
              <a:rPr kumimoji="0" lang="cs-CZ" smtClean="0"/>
              <a:t>Kliknutím lze upravit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D4F73D55-C9AD-48B4-9209-FD6563662876}" type="datetimeFigureOut">
              <a:rPr lang="cs-CZ" smtClean="0"/>
              <a:t>6.6.2016</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3CFD7D9F-3B42-4D0B-B665-49006A749761}"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Ref idx="1002">
        <a:schemeClr val="bg1"/>
      </p:bgRef>
    </p:bg>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extLst/>
          </a:lstStyle>
          <a:p>
            <a:fld id="{D4F73D55-C9AD-48B4-9209-FD6563662876}" type="datetimeFigureOut">
              <a:rPr lang="cs-CZ" smtClean="0"/>
              <a:t>6.6.2016</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3CFD7D9F-3B42-4D0B-B665-49006A749761}" type="slidenum">
              <a:rPr lang="cs-CZ" smtClean="0"/>
              <a:t>‹#›</a:t>
            </a:fld>
            <a:endParaRPr lang="cs-CZ"/>
          </a:p>
        </p:txBody>
      </p:sp>
      <p:sp>
        <p:nvSpPr>
          <p:cNvPr id="6" name="Nadpis 5"/>
          <p:cNvSpPr>
            <a:spLocks noGrp="1"/>
          </p:cNvSpPr>
          <p:nvPr>
            <p:ph type="title"/>
          </p:nvPr>
        </p:nvSpPr>
        <p:spPr/>
        <p:txBody>
          <a:bodyPr rtlCol="0"/>
          <a:lstStyle>
            <a:extLst/>
          </a:lstStyle>
          <a:p>
            <a:r>
              <a:rPr kumimoji="0" lang="cs-CZ" smtClean="0"/>
              <a:t>Kliknutím lze upravit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D4F73D55-C9AD-48B4-9209-FD6563662876}" type="datetimeFigureOut">
              <a:rPr lang="cs-CZ" smtClean="0"/>
              <a:t>6.6.2016</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3CFD7D9F-3B42-4D0B-B665-49006A749761}"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727032" y="6407944"/>
            <a:ext cx="1920240" cy="365760"/>
          </a:xfrm>
        </p:spPr>
        <p:txBody>
          <a:bodyPr/>
          <a:lstStyle>
            <a:extLst/>
          </a:lstStyle>
          <a:p>
            <a:fld id="{D4F73D55-C9AD-48B4-9209-FD6563662876}" type="datetimeFigureOut">
              <a:rPr lang="cs-CZ" smtClean="0"/>
              <a:t>6.6.2016</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CFD7D9F-3B42-4D0B-B665-49006A749761}"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
        <p:nvSpPr>
          <p:cNvPr id="3" name="Zástupný symbol pro obrázek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cs-CZ" smtClean="0"/>
              <a:t>Kliknutím na ikonu přidáte obrázek.</a:t>
            </a:r>
            <a:endParaRPr kumimoji="0" lang="en-US" dirty="0"/>
          </a:p>
        </p:txBody>
      </p:sp>
      <p:sp>
        <p:nvSpPr>
          <p:cNvPr id="5" name="Zástupný symbol pro datum 4"/>
          <p:cNvSpPr>
            <a:spLocks noGrp="1"/>
          </p:cNvSpPr>
          <p:nvPr>
            <p:ph type="dt" sz="half" idx="10"/>
          </p:nvPr>
        </p:nvSpPr>
        <p:spPr/>
        <p:txBody>
          <a:bodyPr/>
          <a:lstStyle>
            <a:lvl1pPr>
              <a:defRPr>
                <a:solidFill>
                  <a:schemeClr val="tx1"/>
                </a:solidFill>
              </a:defRPr>
            </a:lvl1pPr>
            <a:extLst/>
          </a:lstStyle>
          <a:p>
            <a:fld id="{D4F73D55-C9AD-48B4-9209-FD6563662876}" type="datetimeFigureOut">
              <a:rPr lang="cs-CZ" smtClean="0"/>
              <a:t>6.6.2016</a:t>
            </a:fld>
            <a:endParaRPr lang="cs-CZ"/>
          </a:p>
        </p:txBody>
      </p:sp>
      <p:sp>
        <p:nvSpPr>
          <p:cNvPr id="6" name="Zástupný symbol pro zápatí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cs-CZ"/>
          </a:p>
        </p:txBody>
      </p:sp>
      <p:sp>
        <p:nvSpPr>
          <p:cNvPr id="7" name="Zástupný symbol pro číslo snímku 6"/>
          <p:cNvSpPr>
            <a:spLocks noGrp="1"/>
          </p:cNvSpPr>
          <p:nvPr>
            <p:ph type="sldNum" sz="quarter" idx="12"/>
          </p:nvPr>
        </p:nvSpPr>
        <p:spPr/>
        <p:txBody>
          <a:bodyPr/>
          <a:lstStyle>
            <a:lvl1pPr>
              <a:defRPr>
                <a:solidFill>
                  <a:schemeClr val="tx1"/>
                </a:solidFill>
              </a:defRPr>
            </a:lvl1pPr>
            <a:extLst/>
          </a:lstStyle>
          <a:p>
            <a:fld id="{3CFD7D9F-3B42-4D0B-B665-49006A749761}" type="slidenum">
              <a:rPr lang="cs-CZ" smtClean="0"/>
              <a:t>‹#›</a:t>
            </a:fld>
            <a:endParaRPr lang="cs-CZ"/>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cs-CZ" smtClean="0"/>
              <a:t>Kliknutím lze upravit styl.</a:t>
            </a:r>
            <a:endParaRPr kumimoji="0" lang="en-US"/>
          </a:p>
        </p:txBody>
      </p:sp>
      <p:sp>
        <p:nvSpPr>
          <p:cNvPr id="8" name="Volný tvar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olný tvar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Pravoúhlý trojúhelník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Přímá spojnice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vojitá šipk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vojitá šipk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1481329"/>
            <a:ext cx="8229600" cy="4386071"/>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D4F73D55-C9AD-48B4-9209-FD6563662876}" type="datetimeFigureOut">
              <a:rPr lang="cs-CZ" smtClean="0"/>
              <a:t>6.6.2016</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CFD7D9F-3B42-4D0B-B665-49006A749761}"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44013" y="274640"/>
            <a:ext cx="1777470" cy="5592761"/>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41"/>
            <a:ext cx="6324600" cy="5592760"/>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D4F73D55-C9AD-48B4-9209-FD6563662876}" type="datetimeFigureOut">
              <a:rPr lang="cs-CZ" smtClean="0"/>
              <a:t>6.6.2016</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CFD7D9F-3B42-4D0B-B665-49006A749761}"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lný tvar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olný tvar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Pravoúhlý trojúhelník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Přímá spojnice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pro nadpis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cs-CZ" smtClean="0"/>
              <a:t>Kliknutím lze upravit styl.</a:t>
            </a:r>
            <a:endParaRPr kumimoji="0" lang="en-US"/>
          </a:p>
        </p:txBody>
      </p:sp>
      <p:sp>
        <p:nvSpPr>
          <p:cNvPr id="30" name="Zástupný symbol pro tex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D4F73D55-C9AD-48B4-9209-FD6563662876}" type="datetimeFigureOut">
              <a:rPr lang="cs-CZ" smtClean="0"/>
              <a:t>6.6.2016</a:t>
            </a:fld>
            <a:endParaRPr lang="cs-CZ"/>
          </a:p>
        </p:txBody>
      </p:sp>
      <p:sp>
        <p:nvSpPr>
          <p:cNvPr id="22" name="Zástupný symbol pro zápatí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cs-CZ"/>
          </a:p>
        </p:txBody>
      </p:sp>
      <p:sp>
        <p:nvSpPr>
          <p:cNvPr id="18" name="Zástupný symbol pro číslo snímk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CFD7D9F-3B42-4D0B-B665-49006A749761}"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79512" y="548680"/>
            <a:ext cx="8856984" cy="1872208"/>
          </a:xfrm>
        </p:spPr>
        <p:txBody>
          <a:bodyPr>
            <a:normAutofit/>
          </a:bodyPr>
          <a:lstStyle/>
          <a:p>
            <a:pPr algn="ctr"/>
            <a:r>
              <a:rPr lang="cs-CZ" sz="4200" dirty="0" smtClean="0">
                <a:solidFill>
                  <a:schemeClr val="tx1"/>
                </a:solidFill>
              </a:rPr>
              <a:t>Návrh hospodaření SVJ na období</a:t>
            </a:r>
            <a:br>
              <a:rPr lang="cs-CZ" sz="4200" dirty="0" smtClean="0">
                <a:solidFill>
                  <a:schemeClr val="tx1"/>
                </a:solidFill>
              </a:rPr>
            </a:br>
            <a:r>
              <a:rPr lang="cs-CZ" sz="1000" dirty="0" smtClean="0">
                <a:solidFill>
                  <a:schemeClr val="tx1"/>
                </a:solidFill>
              </a:rPr>
              <a:t/>
            </a:r>
            <a:br>
              <a:rPr lang="cs-CZ" sz="1000" dirty="0" smtClean="0">
                <a:solidFill>
                  <a:schemeClr val="tx1"/>
                </a:solidFill>
              </a:rPr>
            </a:br>
            <a:r>
              <a:rPr lang="cs-CZ" sz="4200" dirty="0" smtClean="0">
                <a:solidFill>
                  <a:schemeClr val="tx1"/>
                </a:solidFill>
              </a:rPr>
              <a:t>07/2016 – 06/2017</a:t>
            </a:r>
            <a:endParaRPr lang="cs-CZ" sz="4200" dirty="0">
              <a:solidFill>
                <a:schemeClr val="tx1"/>
              </a:solidFill>
            </a:endParaRPr>
          </a:p>
        </p:txBody>
      </p:sp>
      <p:sp>
        <p:nvSpPr>
          <p:cNvPr id="3" name="Podnadpis 2"/>
          <p:cNvSpPr>
            <a:spLocks noGrp="1"/>
          </p:cNvSpPr>
          <p:nvPr>
            <p:ph type="subTitle" idx="1"/>
          </p:nvPr>
        </p:nvSpPr>
        <p:spPr>
          <a:xfrm>
            <a:off x="323528" y="5445224"/>
            <a:ext cx="7772400" cy="1199704"/>
          </a:xfrm>
        </p:spPr>
        <p:txBody>
          <a:bodyPr/>
          <a:lstStyle/>
          <a:p>
            <a:pPr algn="l"/>
            <a:r>
              <a:rPr lang="cs-CZ" dirty="0" smtClean="0">
                <a:solidFill>
                  <a:schemeClr val="tx1"/>
                </a:solidFill>
              </a:rPr>
              <a:t>Shromáždění 07.06.2016</a:t>
            </a:r>
            <a:endParaRPr lang="cs-CZ" dirty="0">
              <a:solidFill>
                <a:schemeClr val="tx1"/>
              </a:solidFill>
            </a:endParaRPr>
          </a:p>
        </p:txBody>
      </p:sp>
    </p:spTree>
    <p:extLst>
      <p:ext uri="{BB962C8B-B14F-4D97-AF65-F5344CB8AC3E}">
        <p14:creationId xmlns:p14="http://schemas.microsoft.com/office/powerpoint/2010/main" val="7214874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51520" y="1844824"/>
            <a:ext cx="8640960" cy="5040560"/>
          </a:xfrm>
        </p:spPr>
        <p:txBody>
          <a:bodyPr>
            <a:normAutofit/>
          </a:bodyPr>
          <a:lstStyle/>
          <a:p>
            <a:pPr>
              <a:spcBef>
                <a:spcPts val="1800"/>
              </a:spcBef>
              <a:buFont typeface="Wingdings" panose="05000000000000000000" pitchFamily="2" charset="2"/>
              <a:buChar char="Ø"/>
            </a:pPr>
            <a:r>
              <a:rPr lang="cs-CZ" sz="3000" b="1" dirty="0" smtClean="0"/>
              <a:t>Co nám pomohlo</a:t>
            </a:r>
            <a:endParaRPr lang="cs-CZ" sz="3000" b="1" dirty="0"/>
          </a:p>
          <a:p>
            <a:pPr lvl="4">
              <a:spcBef>
                <a:spcPts val="600"/>
              </a:spcBef>
              <a:buClr>
                <a:schemeClr val="accent1">
                  <a:lumMod val="75000"/>
                </a:schemeClr>
              </a:buClr>
              <a:buFont typeface="Wingdings" panose="05000000000000000000" pitchFamily="2" charset="2"/>
              <a:buChar char="Ø"/>
            </a:pPr>
            <a:r>
              <a:rPr lang="cs-CZ" sz="2500" b="1" dirty="0"/>
              <a:t> </a:t>
            </a:r>
            <a:r>
              <a:rPr lang="cs-CZ" sz="2300" b="1" dirty="0" smtClean="0"/>
              <a:t>Vysoké zálohy z ½ roku</a:t>
            </a:r>
          </a:p>
          <a:p>
            <a:pPr lvl="4">
              <a:spcBef>
                <a:spcPts val="600"/>
              </a:spcBef>
              <a:buClr>
                <a:schemeClr val="accent1">
                  <a:lumMod val="75000"/>
                </a:schemeClr>
              </a:buClr>
              <a:buFont typeface="Wingdings" panose="05000000000000000000" pitchFamily="2" charset="2"/>
              <a:buChar char="Ø"/>
            </a:pPr>
            <a:r>
              <a:rPr lang="cs-CZ" sz="2300" b="1" dirty="0"/>
              <a:t> </a:t>
            </a:r>
            <a:r>
              <a:rPr lang="cs-CZ" sz="2300" b="1" dirty="0" smtClean="0"/>
              <a:t>Nevyužití některých položek (zeleň, hřiště, …)</a:t>
            </a:r>
          </a:p>
          <a:p>
            <a:pPr lvl="4">
              <a:spcBef>
                <a:spcPts val="600"/>
              </a:spcBef>
              <a:buClr>
                <a:schemeClr val="accent1">
                  <a:lumMod val="75000"/>
                </a:schemeClr>
              </a:buClr>
              <a:buFont typeface="Wingdings" panose="05000000000000000000" pitchFamily="2" charset="2"/>
              <a:buChar char="Ø"/>
            </a:pPr>
            <a:r>
              <a:rPr lang="cs-CZ" sz="2300" b="1" dirty="0"/>
              <a:t> </a:t>
            </a:r>
            <a:r>
              <a:rPr lang="cs-CZ" sz="2300" b="1" dirty="0" smtClean="0"/>
              <a:t>Konzervativně nastavené zálohy, ponechaná rezerva 60% proti nákladům 2014 (ani ta </a:t>
            </a:r>
            <a:r>
              <a:rPr lang="cs-CZ" sz="2300" b="1" dirty="0" smtClean="0"/>
              <a:t>nestačí)</a:t>
            </a:r>
            <a:endParaRPr lang="cs-CZ" dirty="0" smtClean="0"/>
          </a:p>
          <a:p>
            <a:pPr marL="109728" indent="0">
              <a:spcBef>
                <a:spcPts val="600"/>
              </a:spcBef>
              <a:buClr>
                <a:schemeClr val="accent1">
                  <a:lumMod val="75000"/>
                </a:schemeClr>
              </a:buClr>
              <a:buNone/>
            </a:pPr>
            <a:endParaRPr lang="cs-CZ" sz="3200" b="1" dirty="0" smtClean="0"/>
          </a:p>
          <a:p>
            <a:pPr marL="109728" indent="0">
              <a:spcBef>
                <a:spcPts val="600"/>
              </a:spcBef>
              <a:buClr>
                <a:schemeClr val="accent1">
                  <a:lumMod val="75000"/>
                </a:schemeClr>
              </a:buClr>
              <a:buNone/>
            </a:pPr>
            <a:r>
              <a:rPr lang="cs-CZ" sz="3200" b="1" dirty="0" smtClean="0"/>
              <a:t>Bez výše uvedeného bychom měli velké nedoplatky!!!</a:t>
            </a:r>
          </a:p>
          <a:p>
            <a:pPr marL="109728" indent="0">
              <a:spcBef>
                <a:spcPts val="600"/>
              </a:spcBef>
              <a:buClr>
                <a:schemeClr val="accent1">
                  <a:lumMod val="75000"/>
                </a:schemeClr>
              </a:buClr>
              <a:buNone/>
            </a:pPr>
            <a:endParaRPr lang="cs-CZ" sz="3200" b="1" dirty="0" smtClean="0">
              <a:solidFill>
                <a:schemeClr val="tx1">
                  <a:lumMod val="75000"/>
                  <a:lumOff val="25000"/>
                </a:schemeClr>
              </a:solidFill>
            </a:endParaRPr>
          </a:p>
        </p:txBody>
      </p:sp>
      <p:sp>
        <p:nvSpPr>
          <p:cNvPr id="3" name="Nadpis 2"/>
          <p:cNvSpPr>
            <a:spLocks noGrp="1"/>
          </p:cNvSpPr>
          <p:nvPr>
            <p:ph type="title"/>
          </p:nvPr>
        </p:nvSpPr>
        <p:spPr>
          <a:xfrm>
            <a:off x="107504" y="620688"/>
            <a:ext cx="8928992" cy="792088"/>
          </a:xfrm>
        </p:spPr>
        <p:txBody>
          <a:bodyPr>
            <a:noAutofit/>
          </a:bodyPr>
          <a:lstStyle/>
          <a:p>
            <a:pPr algn="ctr"/>
            <a:r>
              <a:rPr lang="cs-CZ" sz="4400" dirty="0" smtClean="0">
                <a:solidFill>
                  <a:schemeClr val="tx1"/>
                </a:solidFill>
              </a:rPr>
              <a:t>Komentář ke krát. </a:t>
            </a:r>
            <a:r>
              <a:rPr lang="cs-CZ" sz="4400" dirty="0">
                <a:solidFill>
                  <a:schemeClr val="tx1"/>
                </a:solidFill>
              </a:rPr>
              <a:t>z</a:t>
            </a:r>
            <a:r>
              <a:rPr lang="cs-CZ" sz="4400" dirty="0" smtClean="0">
                <a:solidFill>
                  <a:schemeClr val="tx1"/>
                </a:solidFill>
              </a:rPr>
              <a:t>álohám 2015</a:t>
            </a:r>
            <a:endParaRPr lang="cs-CZ" sz="4400" dirty="0">
              <a:solidFill>
                <a:schemeClr val="tx1"/>
              </a:solidFill>
            </a:endParaRPr>
          </a:p>
        </p:txBody>
      </p:sp>
    </p:spTree>
    <p:extLst>
      <p:ext uri="{BB962C8B-B14F-4D97-AF65-F5344CB8AC3E}">
        <p14:creationId xmlns:p14="http://schemas.microsoft.com/office/powerpoint/2010/main" val="11747660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23528" y="1340768"/>
            <a:ext cx="8928992" cy="5760640"/>
          </a:xfrm>
        </p:spPr>
        <p:txBody>
          <a:bodyPr>
            <a:normAutofit fontScale="25000" lnSpcReduction="20000"/>
          </a:bodyPr>
          <a:lstStyle/>
          <a:p>
            <a:pPr marL="109728" indent="0">
              <a:spcBef>
                <a:spcPts val="1800"/>
              </a:spcBef>
              <a:buNone/>
            </a:pPr>
            <a:r>
              <a:rPr lang="cs-CZ" sz="12000" b="1" dirty="0" smtClean="0">
                <a:solidFill>
                  <a:srgbClr val="FF0000"/>
                </a:solidFill>
              </a:rPr>
              <a:t>Zálohy by měly být navýšeny protože:</a:t>
            </a:r>
          </a:p>
          <a:p>
            <a:pPr lvl="2">
              <a:spcBef>
                <a:spcPts val="1400"/>
              </a:spcBef>
              <a:buClr>
                <a:schemeClr val="accent1">
                  <a:lumMod val="75000"/>
                </a:schemeClr>
              </a:buClr>
              <a:buFont typeface="Wingdings" panose="05000000000000000000" pitchFamily="2" charset="2"/>
              <a:buChar char="Ø"/>
            </a:pPr>
            <a:r>
              <a:rPr lang="cs-CZ" sz="9000" b="1" dirty="0"/>
              <a:t> </a:t>
            </a:r>
            <a:r>
              <a:rPr lang="cs-CZ" sz="9200" b="1" dirty="0" smtClean="0"/>
              <a:t>aktuálně vybírané zálohy nestačí na placení výdajů</a:t>
            </a:r>
          </a:p>
          <a:p>
            <a:pPr lvl="2">
              <a:spcBef>
                <a:spcPts val="1400"/>
              </a:spcBef>
              <a:buClr>
                <a:schemeClr val="accent1">
                  <a:lumMod val="75000"/>
                </a:schemeClr>
              </a:buClr>
              <a:buFont typeface="Wingdings" panose="05000000000000000000" pitchFamily="2" charset="2"/>
              <a:buChar char="Ø"/>
            </a:pPr>
            <a:r>
              <a:rPr lang="cs-CZ" sz="9200" b="1" dirty="0"/>
              <a:t> </a:t>
            </a:r>
            <a:r>
              <a:rPr lang="cs-CZ" sz="9200" b="1" dirty="0" smtClean="0"/>
              <a:t>rostou cena SV o 8%</a:t>
            </a:r>
          </a:p>
          <a:p>
            <a:pPr lvl="2">
              <a:spcBef>
                <a:spcPts val="1400"/>
              </a:spcBef>
              <a:buClr>
                <a:schemeClr val="accent1">
                  <a:lumMod val="75000"/>
                </a:schemeClr>
              </a:buClr>
              <a:buFont typeface="Wingdings" panose="05000000000000000000" pitchFamily="2" charset="2"/>
              <a:buChar char="Ø"/>
            </a:pPr>
            <a:r>
              <a:rPr lang="cs-CZ" sz="9200" b="1" dirty="0" smtClean="0"/>
              <a:t>Vratka od PT bude pouze jednorázový příjem. Dle smlouvy musíme pro rok 2016 navýšit fixní platbu, tj.  dostaneme se pouze mírně pod náklady roku 2015 (před započtením vratky), tj. mírně pod hodnotu, kterou máme ve vyúčtování za rok 2015. </a:t>
            </a:r>
          </a:p>
          <a:p>
            <a:pPr lvl="2">
              <a:spcBef>
                <a:spcPts val="1400"/>
              </a:spcBef>
              <a:buClr>
                <a:schemeClr val="accent1">
                  <a:lumMod val="75000"/>
                </a:schemeClr>
              </a:buClr>
              <a:buFont typeface="Wingdings" panose="05000000000000000000" pitchFamily="2" charset="2"/>
              <a:buChar char="Ø"/>
            </a:pPr>
            <a:r>
              <a:rPr lang="cs-CZ" sz="9200" b="1" dirty="0" smtClean="0"/>
              <a:t> končí nám záruka + chceme / musíme investovat = navýšení FO</a:t>
            </a:r>
          </a:p>
          <a:p>
            <a:pPr lvl="2">
              <a:spcBef>
                <a:spcPts val="1400"/>
              </a:spcBef>
              <a:buClr>
                <a:schemeClr val="accent1">
                  <a:lumMod val="75000"/>
                </a:schemeClr>
              </a:buClr>
              <a:buFont typeface="Wingdings" panose="05000000000000000000" pitchFamily="2" charset="2"/>
              <a:buChar char="Ø"/>
            </a:pPr>
            <a:r>
              <a:rPr lang="cs-CZ" sz="9200" b="1" dirty="0" smtClean="0"/>
              <a:t> </a:t>
            </a:r>
            <a:r>
              <a:rPr lang="cs-CZ" sz="9200" b="1" dirty="0"/>
              <a:t>nové </a:t>
            </a:r>
            <a:r>
              <a:rPr lang="cs-CZ" sz="9200" b="1" dirty="0" smtClean="0"/>
              <a:t>výdaje (samostatné body k hlasování)</a:t>
            </a:r>
          </a:p>
          <a:p>
            <a:pPr lvl="5">
              <a:spcBef>
                <a:spcPts val="1400"/>
              </a:spcBef>
              <a:buClr>
                <a:schemeClr val="accent1">
                  <a:lumMod val="75000"/>
                </a:schemeClr>
              </a:buClr>
              <a:buFont typeface="Wingdings" panose="05000000000000000000" pitchFamily="2" charset="2"/>
              <a:buChar char="Ø"/>
            </a:pPr>
            <a:r>
              <a:rPr lang="cs-CZ" sz="8500" b="1" dirty="0" smtClean="0"/>
              <a:t> </a:t>
            </a:r>
            <a:r>
              <a:rPr lang="cs-CZ" sz="7200" b="1" dirty="0" smtClean="0"/>
              <a:t>odměna </a:t>
            </a:r>
            <a:r>
              <a:rPr lang="cs-CZ" sz="7200" b="1" dirty="0"/>
              <a:t>kontrolní </a:t>
            </a:r>
            <a:r>
              <a:rPr lang="cs-CZ" sz="7200" b="1" dirty="0" smtClean="0"/>
              <a:t>komise </a:t>
            </a:r>
          </a:p>
          <a:p>
            <a:pPr lvl="5">
              <a:spcBef>
                <a:spcPts val="1400"/>
              </a:spcBef>
              <a:buClr>
                <a:schemeClr val="accent1">
                  <a:lumMod val="75000"/>
                </a:schemeClr>
              </a:buClr>
              <a:buFont typeface="Wingdings" panose="05000000000000000000" pitchFamily="2" charset="2"/>
              <a:buChar char="Ø"/>
            </a:pPr>
            <a:r>
              <a:rPr lang="cs-CZ" sz="7200" b="1" dirty="0"/>
              <a:t> </a:t>
            </a:r>
            <a:r>
              <a:rPr lang="cs-CZ" sz="7200" b="1" dirty="0" smtClean="0"/>
              <a:t>nová správní firma / nový koncept</a:t>
            </a:r>
          </a:p>
          <a:p>
            <a:pPr lvl="5">
              <a:spcBef>
                <a:spcPts val="1800"/>
              </a:spcBef>
              <a:buClr>
                <a:schemeClr val="accent1">
                  <a:lumMod val="75000"/>
                </a:schemeClr>
              </a:buClr>
              <a:buFont typeface="Wingdings" panose="05000000000000000000" pitchFamily="2" charset="2"/>
              <a:buChar char="Ø"/>
            </a:pPr>
            <a:endParaRPr lang="cs-CZ" sz="7200" b="1" dirty="0" smtClean="0">
              <a:solidFill>
                <a:schemeClr val="tx1">
                  <a:lumMod val="75000"/>
                  <a:lumOff val="25000"/>
                </a:schemeClr>
              </a:solidFill>
            </a:endParaRPr>
          </a:p>
          <a:p>
            <a:pPr lvl="4">
              <a:spcBef>
                <a:spcPts val="1800"/>
              </a:spcBef>
              <a:buClr>
                <a:schemeClr val="accent1">
                  <a:lumMod val="75000"/>
                </a:schemeClr>
              </a:buClr>
              <a:buFont typeface="Wingdings" panose="05000000000000000000" pitchFamily="2" charset="2"/>
              <a:buChar char="Ø"/>
            </a:pPr>
            <a:endParaRPr lang="cs-CZ" sz="8500" b="1" dirty="0">
              <a:solidFill>
                <a:schemeClr val="tx1">
                  <a:lumMod val="75000"/>
                  <a:lumOff val="25000"/>
                </a:schemeClr>
              </a:solidFill>
            </a:endParaRPr>
          </a:p>
          <a:p>
            <a:pPr lvl="2">
              <a:spcBef>
                <a:spcPts val="1800"/>
              </a:spcBef>
              <a:buClr>
                <a:schemeClr val="accent1">
                  <a:lumMod val="75000"/>
                </a:schemeClr>
              </a:buClr>
              <a:buFont typeface="Wingdings" panose="05000000000000000000" pitchFamily="2" charset="2"/>
              <a:buChar char="Ø"/>
            </a:pPr>
            <a:endParaRPr lang="cs-CZ" sz="7700" b="1" dirty="0">
              <a:solidFill>
                <a:schemeClr val="tx1">
                  <a:lumMod val="75000"/>
                  <a:lumOff val="25000"/>
                </a:schemeClr>
              </a:solidFill>
            </a:endParaRPr>
          </a:p>
          <a:p>
            <a:pPr marL="109728" indent="0" algn="ctr">
              <a:buNone/>
            </a:pPr>
            <a:endParaRPr lang="cs-CZ" sz="15000" dirty="0"/>
          </a:p>
        </p:txBody>
      </p:sp>
      <p:sp>
        <p:nvSpPr>
          <p:cNvPr id="3" name="Nadpis 2"/>
          <p:cNvSpPr>
            <a:spLocks noGrp="1"/>
          </p:cNvSpPr>
          <p:nvPr>
            <p:ph type="title"/>
          </p:nvPr>
        </p:nvSpPr>
        <p:spPr>
          <a:xfrm>
            <a:off x="179512" y="188640"/>
            <a:ext cx="8784976" cy="648072"/>
          </a:xfrm>
        </p:spPr>
        <p:txBody>
          <a:bodyPr>
            <a:noAutofit/>
          </a:bodyPr>
          <a:lstStyle/>
          <a:p>
            <a:pPr algn="ctr"/>
            <a:r>
              <a:rPr lang="cs-CZ" sz="4400" dirty="0" smtClean="0">
                <a:solidFill>
                  <a:schemeClr val="tx1"/>
                </a:solidFill>
              </a:rPr>
              <a:t>Co to znamená pro rok 2016?</a:t>
            </a:r>
            <a:endParaRPr lang="cs-CZ" sz="4400" dirty="0">
              <a:solidFill>
                <a:schemeClr val="tx1"/>
              </a:solidFill>
            </a:endParaRPr>
          </a:p>
        </p:txBody>
      </p:sp>
    </p:spTree>
    <p:extLst>
      <p:ext uri="{BB962C8B-B14F-4D97-AF65-F5344CB8AC3E}">
        <p14:creationId xmlns:p14="http://schemas.microsoft.com/office/powerpoint/2010/main" val="30235805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extLst>
              <p:ext uri="{D42A27DB-BD31-4B8C-83A1-F6EECF244321}">
                <p14:modId xmlns:p14="http://schemas.microsoft.com/office/powerpoint/2010/main" val="197661085"/>
              </p:ext>
            </p:extLst>
          </p:nvPr>
        </p:nvGraphicFramePr>
        <p:xfrm>
          <a:off x="395535" y="692696"/>
          <a:ext cx="8568953" cy="5288280"/>
        </p:xfrm>
        <a:graphic>
          <a:graphicData uri="http://schemas.openxmlformats.org/drawingml/2006/table">
            <a:tbl>
              <a:tblPr firstRow="1" bandRow="1">
                <a:tableStyleId>{5C22544A-7EE6-4342-B048-85BDC9FD1C3A}</a:tableStyleId>
              </a:tblPr>
              <a:tblGrid>
                <a:gridCol w="2691077"/>
                <a:gridCol w="1699626"/>
                <a:gridCol w="4178250"/>
              </a:tblGrid>
              <a:tr h="358587">
                <a:tc>
                  <a:txBody>
                    <a:bodyPr/>
                    <a:lstStyle/>
                    <a:p>
                      <a:r>
                        <a:rPr lang="cs-CZ" dirty="0" smtClean="0"/>
                        <a:t>Položka</a:t>
                      </a:r>
                      <a:endParaRPr lang="cs-CZ" dirty="0"/>
                    </a:p>
                  </a:txBody>
                  <a:tcPr/>
                </a:tc>
                <a:tc>
                  <a:txBody>
                    <a:bodyPr/>
                    <a:lstStyle/>
                    <a:p>
                      <a:r>
                        <a:rPr lang="cs-CZ" dirty="0" smtClean="0"/>
                        <a:t>Suma</a:t>
                      </a:r>
                      <a:endParaRPr lang="cs-CZ" dirty="0"/>
                    </a:p>
                  </a:txBody>
                  <a:tcPr/>
                </a:tc>
                <a:tc>
                  <a:txBody>
                    <a:bodyPr/>
                    <a:lstStyle/>
                    <a:p>
                      <a:r>
                        <a:rPr lang="cs-CZ" dirty="0" smtClean="0"/>
                        <a:t>Nárůst / důvod</a:t>
                      </a:r>
                      <a:endParaRPr lang="cs-CZ" dirty="0"/>
                    </a:p>
                  </a:txBody>
                  <a:tcPr/>
                </a:tc>
              </a:tr>
              <a:tr h="343646">
                <a:tc>
                  <a:txBody>
                    <a:bodyPr/>
                    <a:lstStyle/>
                    <a:p>
                      <a:r>
                        <a:rPr lang="cs-CZ" sz="1700" b="1" dirty="0" smtClean="0"/>
                        <a:t>Výtah</a:t>
                      </a:r>
                      <a:endParaRPr lang="cs-CZ" sz="1700" b="1" dirty="0"/>
                    </a:p>
                  </a:txBody>
                  <a:tcPr/>
                </a:tc>
                <a:tc>
                  <a:txBody>
                    <a:bodyPr/>
                    <a:lstStyle/>
                    <a:p>
                      <a:pPr algn="r"/>
                      <a:r>
                        <a:rPr lang="cs-CZ" sz="1700" b="1" dirty="0" smtClean="0"/>
                        <a:t>257 724 Kč</a:t>
                      </a:r>
                      <a:endParaRPr lang="cs-CZ" sz="1700" b="1" dirty="0"/>
                    </a:p>
                  </a:txBody>
                  <a:tcPr/>
                </a:tc>
                <a:tc>
                  <a:txBody>
                    <a:bodyPr/>
                    <a:lstStyle/>
                    <a:p>
                      <a:r>
                        <a:rPr lang="cs-CZ" sz="1700" b="1" dirty="0" smtClean="0"/>
                        <a:t>Skutečné náklady + 5% rezerva</a:t>
                      </a:r>
                      <a:endParaRPr lang="cs-CZ" sz="1700" b="1" dirty="0"/>
                    </a:p>
                  </a:txBody>
                  <a:tcPr/>
                </a:tc>
              </a:tr>
              <a:tr h="343646">
                <a:tc>
                  <a:txBody>
                    <a:bodyPr/>
                    <a:lstStyle/>
                    <a:p>
                      <a:r>
                        <a:rPr lang="cs-CZ" sz="1700" b="1" dirty="0" smtClean="0"/>
                        <a:t>Elektrika spol. prostor</a:t>
                      </a:r>
                      <a:endParaRPr lang="cs-CZ" sz="1700" b="1" dirty="0"/>
                    </a:p>
                  </a:txBody>
                  <a:tcPr/>
                </a:tc>
                <a:tc>
                  <a:txBody>
                    <a:bodyPr/>
                    <a:lstStyle/>
                    <a:p>
                      <a:pPr algn="r"/>
                      <a:r>
                        <a:rPr lang="cs-CZ" sz="1700" b="1" dirty="0" smtClean="0"/>
                        <a:t>416 820 Kč</a:t>
                      </a:r>
                      <a:endParaRPr lang="cs-CZ" sz="1700" b="1" dirty="0"/>
                    </a:p>
                  </a:txBody>
                  <a:tcPr/>
                </a:tc>
                <a:tc>
                  <a:txBody>
                    <a:bodyPr/>
                    <a:lstStyle/>
                    <a:p>
                      <a:r>
                        <a:rPr lang="cs-CZ" sz="1700" b="1" dirty="0" smtClean="0"/>
                        <a:t>Skutečné náklady + 5% rezerva</a:t>
                      </a:r>
                      <a:endParaRPr lang="cs-CZ" sz="1700" b="1" dirty="0"/>
                    </a:p>
                  </a:txBody>
                  <a:tcPr/>
                </a:tc>
              </a:tr>
              <a:tr h="343646">
                <a:tc>
                  <a:txBody>
                    <a:bodyPr/>
                    <a:lstStyle/>
                    <a:p>
                      <a:r>
                        <a:rPr lang="cs-CZ" sz="1700" b="1" dirty="0" smtClean="0"/>
                        <a:t>Revize</a:t>
                      </a:r>
                      <a:endParaRPr lang="cs-CZ" sz="1700" b="1" dirty="0"/>
                    </a:p>
                  </a:txBody>
                  <a:tcPr/>
                </a:tc>
                <a:tc>
                  <a:txBody>
                    <a:bodyPr/>
                    <a:lstStyle/>
                    <a:p>
                      <a:pPr algn="r"/>
                      <a:r>
                        <a:rPr lang="cs-CZ" sz="1700" b="1" dirty="0" smtClean="0"/>
                        <a:t>244 884 Kč</a:t>
                      </a:r>
                      <a:endParaRPr lang="cs-CZ" sz="17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700" b="1" dirty="0" smtClean="0"/>
                        <a:t>Skutečné náklady + 5% rezerva</a:t>
                      </a:r>
                    </a:p>
                  </a:txBody>
                  <a:tcPr/>
                </a:tc>
              </a:tr>
              <a:tr h="343646">
                <a:tc>
                  <a:txBody>
                    <a:bodyPr/>
                    <a:lstStyle/>
                    <a:p>
                      <a:r>
                        <a:rPr lang="cs-CZ" sz="1700" b="1" dirty="0" smtClean="0"/>
                        <a:t>Studená</a:t>
                      </a:r>
                      <a:r>
                        <a:rPr lang="cs-CZ" sz="1700" b="1" baseline="0" dirty="0" smtClean="0"/>
                        <a:t> voda</a:t>
                      </a:r>
                      <a:endParaRPr lang="cs-CZ" sz="1700" b="1" dirty="0"/>
                    </a:p>
                  </a:txBody>
                  <a:tcPr/>
                </a:tc>
                <a:tc>
                  <a:txBody>
                    <a:bodyPr/>
                    <a:lstStyle/>
                    <a:p>
                      <a:pPr algn="r"/>
                      <a:r>
                        <a:rPr lang="cs-CZ" sz="1700" b="1" dirty="0" smtClean="0"/>
                        <a:t>1 419 516 Kč</a:t>
                      </a:r>
                      <a:endParaRPr lang="cs-CZ" sz="1700" b="1" dirty="0"/>
                    </a:p>
                  </a:txBody>
                  <a:tcPr/>
                </a:tc>
                <a:tc>
                  <a:txBody>
                    <a:bodyPr/>
                    <a:lstStyle/>
                    <a:p>
                      <a:r>
                        <a:rPr lang="cs-CZ" sz="1700" b="1" dirty="0" smtClean="0"/>
                        <a:t>Skut.</a:t>
                      </a:r>
                      <a:r>
                        <a:rPr lang="cs-CZ" sz="1700" b="1" baseline="0" dirty="0" smtClean="0"/>
                        <a:t> n</a:t>
                      </a:r>
                      <a:r>
                        <a:rPr lang="cs-CZ" sz="1700" b="1" dirty="0" smtClean="0"/>
                        <a:t>ákl. + 15% zdražení</a:t>
                      </a:r>
                      <a:r>
                        <a:rPr lang="cs-CZ" sz="1700" b="1" baseline="0" dirty="0" smtClean="0"/>
                        <a:t> a rezerva</a:t>
                      </a:r>
                      <a:endParaRPr lang="cs-CZ" sz="1700" b="1" dirty="0"/>
                    </a:p>
                  </a:txBody>
                  <a:tcPr/>
                </a:tc>
              </a:tr>
              <a:tr h="343646">
                <a:tc>
                  <a:txBody>
                    <a:bodyPr/>
                    <a:lstStyle/>
                    <a:p>
                      <a:r>
                        <a:rPr lang="cs-CZ" sz="1700" b="1" dirty="0" smtClean="0"/>
                        <a:t>Teplá voda</a:t>
                      </a:r>
                      <a:endParaRPr lang="cs-CZ" sz="1700" b="1" dirty="0"/>
                    </a:p>
                  </a:txBody>
                  <a:tcPr/>
                </a:tc>
                <a:tc>
                  <a:txBody>
                    <a:bodyPr/>
                    <a:lstStyle/>
                    <a:p>
                      <a:pPr algn="r"/>
                      <a:r>
                        <a:rPr lang="cs-CZ" sz="1700" b="1" dirty="0" smtClean="0"/>
                        <a:t>2 395 548 Kč</a:t>
                      </a:r>
                      <a:endParaRPr lang="cs-CZ" sz="1700" b="1" dirty="0"/>
                    </a:p>
                  </a:txBody>
                  <a:tcPr/>
                </a:tc>
                <a:tc>
                  <a:txBody>
                    <a:bodyPr/>
                    <a:lstStyle/>
                    <a:p>
                      <a:r>
                        <a:rPr lang="cs-CZ" sz="1700" b="1" dirty="0" smtClean="0"/>
                        <a:t>Dle revize </a:t>
                      </a:r>
                      <a:r>
                        <a:rPr lang="cs-CZ" sz="1700" b="1" dirty="0" err="1" smtClean="0"/>
                        <a:t>sml</a:t>
                      </a:r>
                      <a:r>
                        <a:rPr lang="cs-CZ" sz="1700" b="1" dirty="0" smtClean="0"/>
                        <a:t>. = náklady</a:t>
                      </a:r>
                      <a:r>
                        <a:rPr lang="cs-CZ" sz="1700" b="1" baseline="0" dirty="0" smtClean="0"/>
                        <a:t> 2015</a:t>
                      </a:r>
                      <a:endParaRPr lang="cs-CZ" sz="1700" b="1" dirty="0"/>
                    </a:p>
                  </a:txBody>
                  <a:tcPr/>
                </a:tc>
              </a:tr>
              <a:tr h="343646">
                <a:tc>
                  <a:txBody>
                    <a:bodyPr/>
                    <a:lstStyle/>
                    <a:p>
                      <a:r>
                        <a:rPr lang="cs-CZ" sz="1700" b="1" dirty="0" smtClean="0"/>
                        <a:t>Topení</a:t>
                      </a:r>
                      <a:endParaRPr lang="cs-CZ" sz="1700" b="1" dirty="0"/>
                    </a:p>
                  </a:txBody>
                  <a:tcPr/>
                </a:tc>
                <a:tc>
                  <a:txBody>
                    <a:bodyPr/>
                    <a:lstStyle/>
                    <a:p>
                      <a:pPr algn="r"/>
                      <a:r>
                        <a:rPr lang="cs-CZ" sz="1700" b="1" dirty="0" smtClean="0"/>
                        <a:t>1</a:t>
                      </a:r>
                      <a:r>
                        <a:rPr lang="cs-CZ" sz="1700" b="1" baseline="0" dirty="0" smtClean="0"/>
                        <a:t> 944 132</a:t>
                      </a:r>
                      <a:r>
                        <a:rPr lang="cs-CZ" sz="1700" b="1" dirty="0" smtClean="0"/>
                        <a:t> Kč</a:t>
                      </a:r>
                      <a:endParaRPr lang="cs-CZ" sz="17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700" b="1" dirty="0" smtClean="0"/>
                        <a:t>Dle revize </a:t>
                      </a:r>
                      <a:r>
                        <a:rPr lang="cs-CZ" sz="1700" b="1" dirty="0" err="1" smtClean="0"/>
                        <a:t>sml</a:t>
                      </a:r>
                      <a:r>
                        <a:rPr lang="cs-CZ" sz="1700" b="1" dirty="0" smtClean="0"/>
                        <a:t>. = náklady</a:t>
                      </a:r>
                      <a:r>
                        <a:rPr lang="cs-CZ" sz="1700" b="1" baseline="0" dirty="0" smtClean="0"/>
                        <a:t> 2015</a:t>
                      </a:r>
                      <a:endParaRPr lang="cs-CZ" sz="1700" b="1" dirty="0" smtClean="0"/>
                    </a:p>
                  </a:txBody>
                  <a:tcPr/>
                </a:tc>
              </a:tr>
              <a:tr h="343646">
                <a:tc>
                  <a:txBody>
                    <a:bodyPr/>
                    <a:lstStyle/>
                    <a:p>
                      <a:r>
                        <a:rPr lang="cs-CZ" sz="1700" b="1" dirty="0" smtClean="0"/>
                        <a:t>Odpad</a:t>
                      </a:r>
                      <a:endParaRPr lang="cs-CZ" sz="1700" b="1" dirty="0"/>
                    </a:p>
                  </a:txBody>
                  <a:tcPr/>
                </a:tc>
                <a:tc>
                  <a:txBody>
                    <a:bodyPr/>
                    <a:lstStyle/>
                    <a:p>
                      <a:pPr algn="r"/>
                      <a:r>
                        <a:rPr lang="cs-CZ" sz="1700" b="1" dirty="0" smtClean="0"/>
                        <a:t>304 752 Kč</a:t>
                      </a:r>
                      <a:endParaRPr lang="cs-CZ" sz="17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700" b="1" dirty="0" smtClean="0"/>
                        <a:t>Skutečné náklady + 5% rezerva</a:t>
                      </a:r>
                    </a:p>
                  </a:txBody>
                  <a:tcPr/>
                </a:tc>
              </a:tr>
              <a:tr h="358587">
                <a:tc>
                  <a:txBody>
                    <a:bodyPr/>
                    <a:lstStyle/>
                    <a:p>
                      <a:pPr marL="0" algn="l" rtl="0" eaLnBrk="1" latinLnBrk="0" hangingPunct="1"/>
                      <a:r>
                        <a:rPr kumimoji="0" lang="cs-CZ" sz="1700" b="1" kern="1200" dirty="0" smtClean="0">
                          <a:solidFill>
                            <a:schemeClr val="dk1"/>
                          </a:solidFill>
                          <a:latin typeface="+mn-lt"/>
                          <a:ea typeface="+mn-ea"/>
                          <a:cs typeface="+mn-cs"/>
                        </a:rPr>
                        <a:t>PCO</a:t>
                      </a:r>
                      <a:endParaRPr kumimoji="0" lang="cs-CZ" sz="1700" b="1" kern="1200" dirty="0">
                        <a:solidFill>
                          <a:schemeClr val="dk1"/>
                        </a:solidFill>
                        <a:latin typeface="+mn-lt"/>
                        <a:ea typeface="+mn-ea"/>
                        <a:cs typeface="+mn-cs"/>
                      </a:endParaRPr>
                    </a:p>
                  </a:txBody>
                  <a:tcPr/>
                </a:tc>
                <a:tc>
                  <a:txBody>
                    <a:bodyPr/>
                    <a:lstStyle/>
                    <a:p>
                      <a:pPr algn="r"/>
                      <a:r>
                        <a:rPr lang="cs-CZ" b="1" dirty="0" smtClean="0"/>
                        <a:t>90 864 Kč</a:t>
                      </a:r>
                      <a:endParaRPr lang="cs-CZ"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t>Skutečné náklady + 5% rezerva</a:t>
                      </a:r>
                    </a:p>
                  </a:txBody>
                  <a:tcPr/>
                </a:tc>
              </a:tr>
              <a:tr h="358587">
                <a:tc>
                  <a:txBody>
                    <a:bodyPr/>
                    <a:lstStyle/>
                    <a:p>
                      <a:r>
                        <a:rPr lang="cs-CZ" b="1" dirty="0" smtClean="0"/>
                        <a:t>Pojištění</a:t>
                      </a:r>
                      <a:endParaRPr lang="cs-CZ" b="1" dirty="0"/>
                    </a:p>
                  </a:txBody>
                  <a:tcPr/>
                </a:tc>
                <a:tc>
                  <a:txBody>
                    <a:bodyPr/>
                    <a:lstStyle/>
                    <a:p>
                      <a:pPr algn="r"/>
                      <a:r>
                        <a:rPr lang="cs-CZ" b="1" dirty="0" smtClean="0"/>
                        <a:t>70</a:t>
                      </a:r>
                      <a:r>
                        <a:rPr lang="cs-CZ" b="1" baseline="0" dirty="0" smtClean="0"/>
                        <a:t> 416 Kč</a:t>
                      </a:r>
                      <a:endParaRPr lang="cs-CZ"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t>Skut. Nákl. + 8% zdražení</a:t>
                      </a:r>
                    </a:p>
                  </a:txBody>
                  <a:tcPr/>
                </a:tc>
              </a:tr>
              <a:tr h="358587">
                <a:tc>
                  <a:txBody>
                    <a:bodyPr/>
                    <a:lstStyle/>
                    <a:p>
                      <a:r>
                        <a:rPr lang="cs-CZ" b="1" dirty="0" smtClean="0"/>
                        <a:t>Zeleň</a:t>
                      </a:r>
                      <a:endParaRPr lang="cs-CZ" b="1" dirty="0"/>
                    </a:p>
                  </a:txBody>
                  <a:tcPr/>
                </a:tc>
                <a:tc>
                  <a:txBody>
                    <a:bodyPr/>
                    <a:lstStyle/>
                    <a:p>
                      <a:pPr algn="r"/>
                      <a:r>
                        <a:rPr lang="cs-CZ" b="1" dirty="0" smtClean="0"/>
                        <a:t>300 611 Kč</a:t>
                      </a:r>
                      <a:endParaRPr lang="cs-CZ" b="1" dirty="0"/>
                    </a:p>
                  </a:txBody>
                  <a:tcPr/>
                </a:tc>
                <a:tc>
                  <a:txBody>
                    <a:bodyPr/>
                    <a:lstStyle/>
                    <a:p>
                      <a:r>
                        <a:rPr lang="cs-CZ" b="1" dirty="0" smtClean="0"/>
                        <a:t>Stejná</a:t>
                      </a:r>
                      <a:r>
                        <a:rPr lang="cs-CZ" b="1" baseline="0" dirty="0" smtClean="0"/>
                        <a:t> jako 2015</a:t>
                      </a:r>
                      <a:endParaRPr lang="cs-CZ" b="1" dirty="0"/>
                    </a:p>
                  </a:txBody>
                  <a:tcPr/>
                </a:tc>
              </a:tr>
              <a:tr h="358587">
                <a:tc>
                  <a:txBody>
                    <a:bodyPr/>
                    <a:lstStyle/>
                    <a:p>
                      <a:r>
                        <a:rPr lang="cs-CZ" b="1" dirty="0" smtClean="0"/>
                        <a:t>Hřiště</a:t>
                      </a:r>
                      <a:endParaRPr lang="cs-CZ" b="1" dirty="0"/>
                    </a:p>
                  </a:txBody>
                  <a:tcPr/>
                </a:tc>
                <a:tc>
                  <a:txBody>
                    <a:bodyPr/>
                    <a:lstStyle/>
                    <a:p>
                      <a:pPr algn="r"/>
                      <a:r>
                        <a:rPr lang="cs-CZ" b="1" dirty="0" smtClean="0"/>
                        <a:t>10 944 Kč</a:t>
                      </a:r>
                      <a:endParaRPr lang="cs-CZ" b="1" dirty="0"/>
                    </a:p>
                  </a:txBody>
                  <a:tcPr/>
                </a:tc>
                <a:tc>
                  <a:txBody>
                    <a:bodyPr/>
                    <a:lstStyle/>
                    <a:p>
                      <a:r>
                        <a:rPr lang="cs-CZ" b="1" dirty="0" smtClean="0"/>
                        <a:t>Stejná</a:t>
                      </a:r>
                      <a:r>
                        <a:rPr lang="cs-CZ" b="1" baseline="0" dirty="0" smtClean="0"/>
                        <a:t> jako 2015</a:t>
                      </a:r>
                      <a:endParaRPr lang="cs-CZ" b="1" dirty="0"/>
                    </a:p>
                  </a:txBody>
                  <a:tcPr/>
                </a:tc>
              </a:tr>
              <a:tr h="627528">
                <a:tc>
                  <a:txBody>
                    <a:bodyPr/>
                    <a:lstStyle/>
                    <a:p>
                      <a:r>
                        <a:rPr lang="cs-CZ" b="1" dirty="0" smtClean="0"/>
                        <a:t>Odměny</a:t>
                      </a:r>
                      <a:endParaRPr lang="cs-CZ" b="1" dirty="0"/>
                    </a:p>
                  </a:txBody>
                  <a:tcPr/>
                </a:tc>
                <a:tc>
                  <a:txBody>
                    <a:bodyPr/>
                    <a:lstStyle/>
                    <a:p>
                      <a:pPr algn="r"/>
                      <a:r>
                        <a:rPr lang="cs-CZ" b="1" dirty="0" smtClean="0"/>
                        <a:t>474 240 Kč</a:t>
                      </a:r>
                      <a:endParaRPr lang="cs-CZ" b="1" dirty="0"/>
                    </a:p>
                  </a:txBody>
                  <a:tcPr/>
                </a:tc>
                <a:tc>
                  <a:txBody>
                    <a:bodyPr/>
                    <a:lstStyle/>
                    <a:p>
                      <a:r>
                        <a:rPr lang="cs-CZ" b="1" dirty="0" smtClean="0"/>
                        <a:t>Reálné náklady + k.</a:t>
                      </a:r>
                      <a:r>
                        <a:rPr lang="cs-CZ" b="1" baseline="0" dirty="0" smtClean="0"/>
                        <a:t> komise a </a:t>
                      </a:r>
                      <a:r>
                        <a:rPr lang="cs-CZ" b="1" dirty="0" smtClean="0"/>
                        <a:t>doplatek předchozího</a:t>
                      </a:r>
                      <a:r>
                        <a:rPr lang="cs-CZ" b="1" baseline="0" dirty="0" smtClean="0"/>
                        <a:t> roku</a:t>
                      </a:r>
                      <a:endParaRPr lang="cs-CZ" b="1" dirty="0"/>
                    </a:p>
                  </a:txBody>
                  <a:tcPr/>
                </a:tc>
              </a:tr>
              <a:tr h="358587">
                <a:tc>
                  <a:txBody>
                    <a:bodyPr/>
                    <a:lstStyle/>
                    <a:p>
                      <a:r>
                        <a:rPr lang="cs-CZ" b="1" dirty="0" smtClean="0"/>
                        <a:t>Fond</a:t>
                      </a:r>
                      <a:r>
                        <a:rPr lang="cs-CZ" b="1" baseline="0" dirty="0" smtClean="0"/>
                        <a:t> oprav</a:t>
                      </a:r>
                      <a:endParaRPr lang="cs-CZ" b="1" dirty="0"/>
                    </a:p>
                  </a:txBody>
                  <a:tcPr/>
                </a:tc>
                <a:tc>
                  <a:txBody>
                    <a:bodyPr/>
                    <a:lstStyle/>
                    <a:p>
                      <a:pPr algn="r"/>
                      <a:r>
                        <a:rPr lang="cs-CZ" b="1" dirty="0" smtClean="0"/>
                        <a:t>1 549 584 Kč</a:t>
                      </a:r>
                      <a:endParaRPr lang="cs-CZ" b="1" dirty="0"/>
                    </a:p>
                  </a:txBody>
                  <a:tcPr/>
                </a:tc>
                <a:tc>
                  <a:txBody>
                    <a:bodyPr/>
                    <a:lstStyle/>
                    <a:p>
                      <a:r>
                        <a:rPr lang="cs-CZ" b="1" dirty="0" smtClean="0"/>
                        <a:t>Nárůst na 7,5 Kč</a:t>
                      </a:r>
                      <a:endParaRPr lang="cs-CZ" b="1" dirty="0"/>
                    </a:p>
                  </a:txBody>
                  <a:tcPr/>
                </a:tc>
              </a:tr>
            </a:tbl>
          </a:graphicData>
        </a:graphic>
      </p:graphicFrame>
      <p:sp>
        <p:nvSpPr>
          <p:cNvPr id="3" name="Nadpis 2"/>
          <p:cNvSpPr>
            <a:spLocks noGrp="1"/>
          </p:cNvSpPr>
          <p:nvPr>
            <p:ph type="title"/>
          </p:nvPr>
        </p:nvSpPr>
        <p:spPr>
          <a:xfrm>
            <a:off x="467544" y="44624"/>
            <a:ext cx="8229600" cy="720080"/>
          </a:xfrm>
        </p:spPr>
        <p:txBody>
          <a:bodyPr>
            <a:noAutofit/>
          </a:bodyPr>
          <a:lstStyle/>
          <a:p>
            <a:pPr algn="ctr"/>
            <a:r>
              <a:rPr lang="cs-CZ" sz="4400" dirty="0" smtClean="0"/>
              <a:t>Co to znamená v číslech?</a:t>
            </a:r>
            <a:endParaRPr lang="cs-CZ" sz="4400" dirty="0"/>
          </a:p>
        </p:txBody>
      </p:sp>
    </p:spTree>
    <p:extLst>
      <p:ext uri="{BB962C8B-B14F-4D97-AF65-F5344CB8AC3E}">
        <p14:creationId xmlns:p14="http://schemas.microsoft.com/office/powerpoint/2010/main" val="12971627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extLst>
              <p:ext uri="{D42A27DB-BD31-4B8C-83A1-F6EECF244321}">
                <p14:modId xmlns:p14="http://schemas.microsoft.com/office/powerpoint/2010/main" val="2791334205"/>
              </p:ext>
            </p:extLst>
          </p:nvPr>
        </p:nvGraphicFramePr>
        <p:xfrm>
          <a:off x="395536" y="1196752"/>
          <a:ext cx="8568953" cy="1965960"/>
        </p:xfrm>
        <a:graphic>
          <a:graphicData uri="http://schemas.openxmlformats.org/drawingml/2006/table">
            <a:tbl>
              <a:tblPr firstRow="1" bandRow="1">
                <a:tableStyleId>{5C22544A-7EE6-4342-B048-85BDC9FD1C3A}</a:tableStyleId>
              </a:tblPr>
              <a:tblGrid>
                <a:gridCol w="2691077"/>
                <a:gridCol w="1699626"/>
                <a:gridCol w="4178250"/>
              </a:tblGrid>
              <a:tr h="358587">
                <a:tc>
                  <a:txBody>
                    <a:bodyPr/>
                    <a:lstStyle/>
                    <a:p>
                      <a:r>
                        <a:rPr lang="cs-CZ" dirty="0" smtClean="0"/>
                        <a:t>Položka</a:t>
                      </a:r>
                      <a:endParaRPr lang="cs-CZ" dirty="0"/>
                    </a:p>
                  </a:txBody>
                  <a:tcPr/>
                </a:tc>
                <a:tc>
                  <a:txBody>
                    <a:bodyPr/>
                    <a:lstStyle/>
                    <a:p>
                      <a:r>
                        <a:rPr lang="cs-CZ" dirty="0" smtClean="0"/>
                        <a:t>Suma</a:t>
                      </a:r>
                      <a:endParaRPr lang="cs-CZ" dirty="0"/>
                    </a:p>
                  </a:txBody>
                  <a:tcPr/>
                </a:tc>
                <a:tc>
                  <a:txBody>
                    <a:bodyPr/>
                    <a:lstStyle/>
                    <a:p>
                      <a:r>
                        <a:rPr lang="cs-CZ" dirty="0" smtClean="0"/>
                        <a:t>Nárůst / důvod</a:t>
                      </a:r>
                      <a:endParaRPr lang="cs-CZ" dirty="0"/>
                    </a:p>
                  </a:txBody>
                  <a:tcPr/>
                </a:tc>
              </a:tr>
              <a:tr h="343646">
                <a:tc>
                  <a:txBody>
                    <a:bodyPr/>
                    <a:lstStyle/>
                    <a:p>
                      <a:r>
                        <a:rPr lang="cs-CZ" sz="1700" b="1" dirty="0" smtClean="0"/>
                        <a:t>Správa</a:t>
                      </a:r>
                      <a:endParaRPr lang="cs-CZ" sz="1700" b="1" dirty="0"/>
                    </a:p>
                  </a:txBody>
                  <a:tcPr/>
                </a:tc>
                <a:tc>
                  <a:txBody>
                    <a:bodyPr/>
                    <a:lstStyle/>
                    <a:p>
                      <a:pPr algn="r"/>
                      <a:r>
                        <a:rPr lang="cs-CZ" sz="1700" b="1" dirty="0" smtClean="0"/>
                        <a:t>437 760 Kč</a:t>
                      </a:r>
                      <a:endParaRPr lang="cs-CZ" sz="1700" b="1" dirty="0"/>
                    </a:p>
                  </a:txBody>
                  <a:tcPr/>
                </a:tc>
                <a:tc>
                  <a:txBody>
                    <a:bodyPr/>
                    <a:lstStyle/>
                    <a:p>
                      <a:r>
                        <a:rPr lang="cs-CZ" sz="1700" b="1" dirty="0" smtClean="0"/>
                        <a:t>Zdražení 5%</a:t>
                      </a:r>
                      <a:endParaRPr lang="cs-CZ" sz="1700" b="1" dirty="0"/>
                    </a:p>
                  </a:txBody>
                  <a:tcPr/>
                </a:tc>
              </a:tr>
              <a:tr h="343646">
                <a:tc>
                  <a:txBody>
                    <a:bodyPr/>
                    <a:lstStyle/>
                    <a:p>
                      <a:r>
                        <a:rPr lang="cs-CZ" sz="1700" b="1" dirty="0" smtClean="0"/>
                        <a:t>Úklid</a:t>
                      </a:r>
                      <a:endParaRPr lang="cs-CZ" sz="1700" b="1" dirty="0"/>
                    </a:p>
                  </a:txBody>
                  <a:tcPr/>
                </a:tc>
                <a:tc>
                  <a:txBody>
                    <a:bodyPr/>
                    <a:lstStyle/>
                    <a:p>
                      <a:pPr algn="r"/>
                      <a:r>
                        <a:rPr lang="cs-CZ" sz="1700" b="1" dirty="0" smtClean="0"/>
                        <a:t>335</a:t>
                      </a:r>
                      <a:r>
                        <a:rPr lang="cs-CZ" sz="1700" b="1" baseline="0" dirty="0" smtClean="0"/>
                        <a:t> 616</a:t>
                      </a:r>
                      <a:r>
                        <a:rPr lang="cs-CZ" sz="1700" b="1" dirty="0" smtClean="0"/>
                        <a:t> Kč</a:t>
                      </a:r>
                      <a:endParaRPr lang="cs-CZ" sz="1700" b="1" dirty="0"/>
                    </a:p>
                  </a:txBody>
                  <a:tcPr/>
                </a:tc>
                <a:tc>
                  <a:txBody>
                    <a:bodyPr/>
                    <a:lstStyle/>
                    <a:p>
                      <a:r>
                        <a:rPr lang="cs-CZ" sz="1700" b="1" dirty="0" smtClean="0"/>
                        <a:t>Zdražení 5%</a:t>
                      </a:r>
                      <a:endParaRPr lang="cs-CZ" sz="1700" b="1" dirty="0"/>
                    </a:p>
                  </a:txBody>
                  <a:tcPr/>
                </a:tc>
              </a:tr>
              <a:tr h="343646">
                <a:tc>
                  <a:txBody>
                    <a:bodyPr/>
                    <a:lstStyle/>
                    <a:p>
                      <a:r>
                        <a:rPr lang="cs-CZ" sz="1700" b="1" dirty="0" smtClean="0"/>
                        <a:t>Sníh</a:t>
                      </a:r>
                      <a:endParaRPr lang="cs-CZ" sz="1700" b="1" dirty="0"/>
                    </a:p>
                  </a:txBody>
                  <a:tcPr/>
                </a:tc>
                <a:tc>
                  <a:txBody>
                    <a:bodyPr/>
                    <a:lstStyle/>
                    <a:p>
                      <a:pPr algn="r"/>
                      <a:r>
                        <a:rPr lang="cs-CZ" sz="1700" b="1" dirty="0" smtClean="0"/>
                        <a:t>7 296 Kč</a:t>
                      </a:r>
                      <a:endParaRPr lang="cs-CZ" sz="1700" b="1" dirty="0"/>
                    </a:p>
                  </a:txBody>
                  <a:tcPr/>
                </a:tc>
                <a:tc>
                  <a:txBody>
                    <a:bodyPr/>
                    <a:lstStyle/>
                    <a:p>
                      <a:r>
                        <a:rPr lang="cs-CZ" sz="1700" b="1" dirty="0" smtClean="0"/>
                        <a:t>Stejná jako</a:t>
                      </a:r>
                      <a:r>
                        <a:rPr lang="cs-CZ" sz="1700" b="1" baseline="0" dirty="0" smtClean="0"/>
                        <a:t> 2015</a:t>
                      </a:r>
                      <a:endParaRPr lang="cs-CZ" sz="1700" b="1" dirty="0"/>
                    </a:p>
                  </a:txBody>
                  <a:tcPr/>
                </a:tc>
              </a:tr>
              <a:tr h="343646">
                <a:tc>
                  <a:txBody>
                    <a:bodyPr/>
                    <a:lstStyle/>
                    <a:p>
                      <a:r>
                        <a:rPr lang="cs-CZ" sz="3000" b="1" dirty="0" smtClean="0"/>
                        <a:t>Celkem</a:t>
                      </a:r>
                      <a:endParaRPr lang="cs-CZ" sz="3000" b="1" dirty="0"/>
                    </a:p>
                  </a:txBody>
                  <a:tcPr>
                    <a:solidFill>
                      <a:schemeClr val="accent2">
                        <a:lumMod val="75000"/>
                      </a:schemeClr>
                    </a:solidFill>
                  </a:tcPr>
                </a:tc>
                <a:tc gridSpan="2">
                  <a:txBody>
                    <a:bodyPr/>
                    <a:lstStyle/>
                    <a:p>
                      <a:pPr algn="l"/>
                      <a:r>
                        <a:rPr lang="cs-CZ" sz="3000" b="1" dirty="0" smtClean="0"/>
                        <a:t>    10. 259.232 Kč</a:t>
                      </a:r>
                      <a:endParaRPr lang="cs-CZ" sz="3000" b="1" dirty="0"/>
                    </a:p>
                  </a:txBody>
                  <a:tcPr>
                    <a:solidFill>
                      <a:schemeClr val="accent2">
                        <a:lumMod val="75000"/>
                      </a:schemeClr>
                    </a:solidFill>
                  </a:tcPr>
                </a:tc>
                <a:tc hMerge="1">
                  <a:txBody>
                    <a:bodyPr/>
                    <a:lstStyle/>
                    <a:p>
                      <a:endParaRPr lang="cs-CZ" sz="2000" b="1" dirty="0"/>
                    </a:p>
                  </a:txBody>
                  <a:tcPr>
                    <a:solidFill>
                      <a:schemeClr val="accent2">
                        <a:lumMod val="75000"/>
                      </a:schemeClr>
                    </a:solidFill>
                  </a:tcPr>
                </a:tc>
              </a:tr>
            </a:tbl>
          </a:graphicData>
        </a:graphic>
      </p:graphicFrame>
      <p:sp>
        <p:nvSpPr>
          <p:cNvPr id="3" name="Nadpis 2"/>
          <p:cNvSpPr>
            <a:spLocks noGrp="1"/>
          </p:cNvSpPr>
          <p:nvPr>
            <p:ph type="title"/>
          </p:nvPr>
        </p:nvSpPr>
        <p:spPr>
          <a:xfrm>
            <a:off x="467544" y="44624"/>
            <a:ext cx="8229600" cy="720080"/>
          </a:xfrm>
        </p:spPr>
        <p:txBody>
          <a:bodyPr/>
          <a:lstStyle/>
          <a:p>
            <a:pPr algn="ctr"/>
            <a:r>
              <a:rPr lang="cs-CZ" dirty="0" smtClean="0"/>
              <a:t>Co to znamená v číslech?</a:t>
            </a:r>
            <a:endParaRPr lang="cs-CZ" dirty="0"/>
          </a:p>
        </p:txBody>
      </p:sp>
    </p:spTree>
    <p:extLst>
      <p:ext uri="{BB962C8B-B14F-4D97-AF65-F5344CB8AC3E}">
        <p14:creationId xmlns:p14="http://schemas.microsoft.com/office/powerpoint/2010/main" val="28263477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395536" y="2132856"/>
            <a:ext cx="8229600" cy="4392488"/>
          </a:xfrm>
        </p:spPr>
        <p:txBody>
          <a:bodyPr>
            <a:normAutofit/>
          </a:bodyPr>
          <a:lstStyle/>
          <a:p>
            <a:pPr lvl="2">
              <a:spcBef>
                <a:spcPts val="1800"/>
              </a:spcBef>
              <a:buClr>
                <a:schemeClr val="accent1">
                  <a:lumMod val="75000"/>
                </a:schemeClr>
              </a:buClr>
              <a:buFont typeface="Wingdings" panose="05000000000000000000" pitchFamily="2" charset="2"/>
              <a:buChar char="Ø"/>
            </a:pPr>
            <a:r>
              <a:rPr lang="cs-CZ" sz="2400" b="1" dirty="0" smtClean="0"/>
              <a:t> </a:t>
            </a:r>
            <a:r>
              <a:rPr lang="cs-CZ" sz="2500" b="1" dirty="0" smtClean="0"/>
              <a:t>Pokles bude u 59 vlastníků (většinou malý)</a:t>
            </a:r>
            <a:endParaRPr lang="cs-CZ" sz="2500" b="1" dirty="0"/>
          </a:p>
          <a:p>
            <a:pPr lvl="2">
              <a:spcBef>
                <a:spcPts val="1800"/>
              </a:spcBef>
              <a:buClr>
                <a:schemeClr val="accent1">
                  <a:lumMod val="75000"/>
                </a:schemeClr>
              </a:buClr>
              <a:buFont typeface="Wingdings" panose="05000000000000000000" pitchFamily="2" charset="2"/>
              <a:buChar char="Ø"/>
            </a:pPr>
            <a:r>
              <a:rPr lang="cs-CZ" sz="2200" b="1" dirty="0"/>
              <a:t> </a:t>
            </a:r>
            <a:r>
              <a:rPr lang="cs-CZ" sz="2500" b="1" dirty="0" smtClean="0"/>
              <a:t>Nárůst o 1-500 Kč / měsíc u 152 vlastníků</a:t>
            </a:r>
          </a:p>
          <a:p>
            <a:pPr lvl="2">
              <a:spcBef>
                <a:spcPts val="1800"/>
              </a:spcBef>
              <a:buClr>
                <a:schemeClr val="accent1">
                  <a:lumMod val="75000"/>
                </a:schemeClr>
              </a:buClr>
              <a:buFont typeface="Wingdings" panose="05000000000000000000" pitchFamily="2" charset="2"/>
              <a:buChar char="Ø"/>
            </a:pPr>
            <a:r>
              <a:rPr lang="cs-CZ" sz="2500" b="1" dirty="0" smtClean="0"/>
              <a:t> Nárůst o více než 500 </a:t>
            </a:r>
            <a:r>
              <a:rPr lang="cs-CZ" sz="2500" b="1" dirty="0" err="1" smtClean="0"/>
              <a:t>kč</a:t>
            </a:r>
            <a:r>
              <a:rPr lang="cs-CZ" sz="2500" b="1" dirty="0" smtClean="0"/>
              <a:t> / měsíc u 93 vlastníků </a:t>
            </a:r>
            <a:endParaRPr lang="cs-CZ" sz="2500" b="1" dirty="0"/>
          </a:p>
          <a:p>
            <a:pPr marL="109728" indent="0">
              <a:buNone/>
            </a:pPr>
            <a:endParaRPr lang="cs-CZ" sz="2000" dirty="0"/>
          </a:p>
          <a:p>
            <a:pPr marL="109728" indent="0" algn="just">
              <a:buNone/>
            </a:pPr>
            <a:r>
              <a:rPr lang="cs-CZ" sz="2000" b="1" dirty="0" smtClean="0"/>
              <a:t>Pokud dochází k vyššímu nárůstu, tak u malých bytů je to způsobeno především vyšší spotřebou, než byla záloho. U velkých bytů 100 metrů se do nárůstu hodně promítne navýšení FO. </a:t>
            </a:r>
            <a:endParaRPr lang="cs-CZ" sz="2000" b="1" dirty="0"/>
          </a:p>
        </p:txBody>
      </p:sp>
      <p:sp>
        <p:nvSpPr>
          <p:cNvPr id="3" name="Nadpis 2"/>
          <p:cNvSpPr>
            <a:spLocks noGrp="1"/>
          </p:cNvSpPr>
          <p:nvPr>
            <p:ph type="title"/>
          </p:nvPr>
        </p:nvSpPr>
        <p:spPr>
          <a:xfrm>
            <a:off x="107504" y="269776"/>
            <a:ext cx="8856984" cy="1143000"/>
          </a:xfrm>
        </p:spPr>
        <p:txBody>
          <a:bodyPr>
            <a:noAutofit/>
          </a:bodyPr>
          <a:lstStyle/>
          <a:p>
            <a:pPr algn="ctr"/>
            <a:r>
              <a:rPr lang="cs-CZ" sz="3800" dirty="0" smtClean="0">
                <a:solidFill>
                  <a:schemeClr val="tx1"/>
                </a:solidFill>
              </a:rPr>
              <a:t>Jaký bude dopad na vlastníky, pokud schválíme předkládané návrhy?</a:t>
            </a:r>
            <a:endParaRPr lang="cs-CZ" sz="3800" dirty="0">
              <a:solidFill>
                <a:schemeClr val="tx1"/>
              </a:solidFill>
            </a:endParaRPr>
          </a:p>
        </p:txBody>
      </p:sp>
    </p:spTree>
    <p:extLst>
      <p:ext uri="{BB962C8B-B14F-4D97-AF65-F5344CB8AC3E}">
        <p14:creationId xmlns:p14="http://schemas.microsoft.com/office/powerpoint/2010/main" val="4165178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marL="109728" indent="0">
              <a:buNone/>
            </a:pPr>
            <a:endParaRPr lang="cs-CZ" dirty="0"/>
          </a:p>
        </p:txBody>
      </p:sp>
      <p:sp>
        <p:nvSpPr>
          <p:cNvPr id="3" name="Nadpis 2"/>
          <p:cNvSpPr>
            <a:spLocks noGrp="1"/>
          </p:cNvSpPr>
          <p:nvPr>
            <p:ph type="title"/>
          </p:nvPr>
        </p:nvSpPr>
        <p:spPr>
          <a:xfrm>
            <a:off x="467544" y="2204864"/>
            <a:ext cx="8229600" cy="1143000"/>
          </a:xfrm>
        </p:spPr>
        <p:txBody>
          <a:bodyPr>
            <a:normAutofit fontScale="90000"/>
          </a:bodyPr>
          <a:lstStyle/>
          <a:p>
            <a:pPr algn="ctr"/>
            <a:r>
              <a:rPr lang="cs-CZ" sz="15000" dirty="0">
                <a:solidFill>
                  <a:schemeClr val="tx1"/>
                </a:solidFill>
              </a:rPr>
              <a:t>?</a:t>
            </a:r>
          </a:p>
        </p:txBody>
      </p:sp>
    </p:spTree>
    <p:extLst>
      <p:ext uri="{BB962C8B-B14F-4D97-AF65-F5344CB8AC3E}">
        <p14:creationId xmlns:p14="http://schemas.microsoft.com/office/powerpoint/2010/main" val="825840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80979" y="1340768"/>
            <a:ext cx="8367485" cy="3744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1176994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hluk">
  <a:themeElements>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Shluk">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Shluk">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683</TotalTime>
  <Words>436</Words>
  <Application>Microsoft Office PowerPoint</Application>
  <PresentationFormat>Předvádění na obrazovce (4:3)</PresentationFormat>
  <Paragraphs>85</Paragraphs>
  <Slides>8</Slides>
  <Notes>0</Notes>
  <HiddenSlides>0</HiddenSlides>
  <MMClips>0</MMClips>
  <ScaleCrop>false</ScaleCrop>
  <HeadingPairs>
    <vt:vector size="4" baseType="variant">
      <vt:variant>
        <vt:lpstr>Motiv</vt:lpstr>
      </vt:variant>
      <vt:variant>
        <vt:i4>1</vt:i4>
      </vt:variant>
      <vt:variant>
        <vt:lpstr>Nadpisy snímků</vt:lpstr>
      </vt:variant>
      <vt:variant>
        <vt:i4>8</vt:i4>
      </vt:variant>
    </vt:vector>
  </HeadingPairs>
  <TitlesOfParts>
    <vt:vector size="9" baseType="lpstr">
      <vt:lpstr>Shluk</vt:lpstr>
      <vt:lpstr>Návrh hospodaření SVJ na období  07/2016 – 06/2017</vt:lpstr>
      <vt:lpstr>Komentář ke krát. zálohám 2015</vt:lpstr>
      <vt:lpstr>Co to znamená pro rok 2016?</vt:lpstr>
      <vt:lpstr>Co to znamená v číslech?</vt:lpstr>
      <vt:lpstr>Co to znamená v číslech?</vt:lpstr>
      <vt:lpstr>Jaký bude dopad na vlastníky, pokud schválíme předkládané návrhy?</vt:lpstr>
      <vt:lpstr>?</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Zpráva kontrolní komise (12/2014 – 05/2015)</dc:title>
  <dc:creator>Pechanec Miloš</dc:creator>
  <cp:lastModifiedBy>Pechanec Miloš</cp:lastModifiedBy>
  <cp:revision>56</cp:revision>
  <dcterms:created xsi:type="dcterms:W3CDTF">2015-06-02T05:57:41Z</dcterms:created>
  <dcterms:modified xsi:type="dcterms:W3CDTF">2016-06-06T12:33:53Z</dcterms:modified>
</cp:coreProperties>
</file>