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73" r:id="rId3"/>
    <p:sldId id="275" r:id="rId4"/>
    <p:sldId id="276" r:id="rId5"/>
    <p:sldId id="277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0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2D580-5532-432E-8EDD-FEE7A7C9B97F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F3D27-5AFD-492F-8161-5AF7810D55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25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6F3D27-5AFD-492F-8161-5AF7810D559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941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Hospodaření SVJ za rok 2015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07.06.2016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>
                <a:solidFill>
                  <a:schemeClr val="tx1"/>
                </a:solidFill>
                <a:effectLst/>
              </a:rPr>
              <a:t>Dlouhodobé </a:t>
            </a:r>
            <a:r>
              <a:rPr lang="cs-CZ" sz="4400" dirty="0" smtClean="0">
                <a:solidFill>
                  <a:schemeClr val="tx1"/>
                </a:solidFill>
                <a:effectLst/>
              </a:rPr>
              <a:t>zálohy</a:t>
            </a:r>
            <a:br>
              <a:rPr lang="cs-CZ" sz="4400" dirty="0" smtClean="0">
                <a:solidFill>
                  <a:schemeClr val="tx1"/>
                </a:solidFill>
                <a:effectLst/>
              </a:rPr>
            </a:br>
            <a:r>
              <a:rPr lang="cs-CZ" sz="4400" dirty="0" smtClean="0">
                <a:solidFill>
                  <a:schemeClr val="tx1"/>
                </a:solidFill>
                <a:effectLst/>
              </a:rPr>
              <a:t>(„fond oprav“)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231402"/>
              </p:ext>
            </p:extLst>
          </p:nvPr>
        </p:nvGraphicFramePr>
        <p:xfrm>
          <a:off x="323531" y="1572776"/>
          <a:ext cx="856895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3"/>
                <a:gridCol w="2016224"/>
                <a:gridCol w="1800200"/>
                <a:gridCol w="1656184"/>
                <a:gridCol w="187220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Počáteční stav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Příjmy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Výdaje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Zůstatek*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u="none" strike="noStrike" dirty="0" smtClean="0">
                          <a:effectLst/>
                        </a:rPr>
                        <a:t>819 125,39</a:t>
                      </a:r>
                      <a:endParaRPr lang="cs-CZ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u="none" strike="noStrike" dirty="0" smtClean="0">
                          <a:effectLst/>
                        </a:rPr>
                        <a:t>1 026 245,78</a:t>
                      </a:r>
                      <a:endParaRPr lang="cs-CZ" sz="1800" b="1" i="0" u="none" strike="noStrike" dirty="0" smtClean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u="none" strike="noStrike" dirty="0" smtClean="0">
                          <a:effectLst/>
                        </a:rPr>
                        <a:t>404 710,31 </a:t>
                      </a:r>
                      <a:endParaRPr lang="cs-CZ" sz="1800" b="1" i="0" u="none" strike="noStrike" dirty="0" smtClean="0">
                        <a:solidFill>
                          <a:srgbClr val="0000FF"/>
                        </a:solidFill>
                        <a:effectLst/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800" u="none" strike="noStrike" dirty="0" smtClean="0">
                          <a:effectLst/>
                        </a:rPr>
                        <a:t>1 440 660,86*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2852936"/>
            <a:ext cx="8640960" cy="3312368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cs-CZ" dirty="0" smtClean="0"/>
              <a:t>*</a:t>
            </a:r>
            <a:r>
              <a:rPr lang="cs-CZ" sz="2000" dirty="0" smtClean="0"/>
              <a:t>Zůstatek k 31.12.2015</a:t>
            </a:r>
          </a:p>
          <a:p>
            <a:pPr marL="109728" indent="0">
              <a:buNone/>
            </a:pPr>
            <a:endParaRPr lang="cs-CZ" sz="2000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500" b="1" dirty="0" smtClean="0"/>
              <a:t>Došlo k nárůstu </a:t>
            </a:r>
            <a:r>
              <a:rPr lang="cs-CZ" sz="2500" b="1" dirty="0"/>
              <a:t>čerpání „fondu oprav“ (ze 126 tis. </a:t>
            </a:r>
            <a:r>
              <a:rPr lang="cs-CZ" sz="2500" b="1" dirty="0" smtClean="0"/>
              <a:t> V roce 2014 na </a:t>
            </a:r>
            <a:r>
              <a:rPr lang="cs-CZ" sz="2500" b="1" dirty="0"/>
              <a:t>404 tis. v roce 2015</a:t>
            </a:r>
            <a:r>
              <a:rPr lang="cs-CZ" sz="2500" b="1" dirty="0" smtClean="0"/>
              <a:t>). </a:t>
            </a:r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3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500" b="1" dirty="0" smtClean="0"/>
              <a:t>Čerpání 2015 - už byly drobné investice, opravy a standardní provozní výdaje.</a:t>
            </a:r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3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500" b="1" dirty="0" smtClean="0">
                <a:solidFill>
                  <a:srgbClr val="FF0000"/>
                </a:solidFill>
              </a:rPr>
              <a:t>Pro další hladké fungování (realizace oprav a investic) SVJ by mělo dojít </a:t>
            </a:r>
            <a:r>
              <a:rPr lang="cs-CZ" sz="2500" b="1" dirty="0">
                <a:solidFill>
                  <a:srgbClr val="FF0000"/>
                </a:solidFill>
              </a:rPr>
              <a:t>k jeho navýšení, </a:t>
            </a:r>
            <a:r>
              <a:rPr lang="cs-CZ" sz="2500" b="1" dirty="0" smtClean="0">
                <a:solidFill>
                  <a:srgbClr val="FF0000"/>
                </a:solidFill>
              </a:rPr>
              <a:t>viz</a:t>
            </a:r>
            <a:r>
              <a:rPr lang="cs-CZ" sz="2500" b="1" dirty="0">
                <a:solidFill>
                  <a:srgbClr val="FF0000"/>
                </a:solidFill>
              </a:rPr>
              <a:t>. samostatný bod k hlasování!!!</a:t>
            </a:r>
            <a:endParaRPr lang="cs-CZ" sz="25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17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tx1"/>
                </a:solidFill>
                <a:effectLst/>
              </a:rPr>
              <a:t>Krátkodobé zálohy - vyúčtování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224019"/>
              </p:ext>
            </p:extLst>
          </p:nvPr>
        </p:nvGraphicFramePr>
        <p:xfrm>
          <a:off x="323531" y="1268760"/>
          <a:ext cx="856895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3"/>
                <a:gridCol w="1872208"/>
                <a:gridCol w="1728192"/>
                <a:gridCol w="1872208"/>
                <a:gridCol w="187220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Počáteční stav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Příjmy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Výdaje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Zůstatek*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2015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8 527 491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7 960 845,35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566 645,65 </a:t>
                      </a:r>
                      <a:endParaRPr kumimoji="0" lang="cs-CZ" sz="18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2996952"/>
            <a:ext cx="8640960" cy="266429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b="1" dirty="0" smtClean="0"/>
              <a:t>*</a:t>
            </a:r>
            <a:r>
              <a:rPr lang="cs-CZ" sz="2300" b="1" dirty="0" smtClean="0"/>
              <a:t>Zůstatek = bylo vybráno o cca 7% více než kolik byla spotřeba domu v roce 2015. </a:t>
            </a:r>
          </a:p>
          <a:p>
            <a:pPr marL="109728" indent="0">
              <a:buNone/>
            </a:pPr>
            <a:endParaRPr lang="cs-CZ" sz="2300" b="1" dirty="0" smtClean="0"/>
          </a:p>
          <a:p>
            <a:pPr marL="109728" indent="0">
              <a:buNone/>
            </a:pPr>
            <a:r>
              <a:rPr lang="cs-CZ" sz="2300" b="1" dirty="0" smtClean="0"/>
              <a:t>Vyšší výběr byl </a:t>
            </a:r>
            <a:r>
              <a:rPr lang="cs-CZ" sz="2300" b="1" dirty="0"/>
              <a:t>způsoben vysokou zálohou vybíranou v období 01-07.2015. </a:t>
            </a:r>
            <a:r>
              <a:rPr lang="cs-CZ" sz="2300" b="1" dirty="0">
                <a:solidFill>
                  <a:srgbClr val="FF0000"/>
                </a:solidFill>
              </a:rPr>
              <a:t>Po snížení záloh (o </a:t>
            </a:r>
            <a:r>
              <a:rPr lang="cs-CZ" sz="2300" b="1" dirty="0" smtClean="0">
                <a:solidFill>
                  <a:srgbClr val="FF0000"/>
                </a:solidFill>
              </a:rPr>
              <a:t>25</a:t>
            </a:r>
            <a:r>
              <a:rPr lang="cs-CZ" sz="2300" b="1" dirty="0">
                <a:solidFill>
                  <a:srgbClr val="FF0000"/>
                </a:solidFill>
              </a:rPr>
              <a:t>%) v roce 2015 vybíráme cca o 10% méně, než jsou naše výdaje.</a:t>
            </a:r>
            <a:endParaRPr lang="cs-CZ" sz="2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lvl="4" indent="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1327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tx1"/>
                </a:solidFill>
                <a:effectLst/>
              </a:rPr>
              <a:t>Krátkodobé zálohy detail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5805264"/>
            <a:ext cx="8640960" cy="6480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lvl="4" indent="0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endParaRPr lang="cs-CZ" sz="2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766953"/>
              </p:ext>
            </p:extLst>
          </p:nvPr>
        </p:nvGraphicFramePr>
        <p:xfrm>
          <a:off x="395536" y="836712"/>
          <a:ext cx="8208912" cy="496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234"/>
                <a:gridCol w="1998222"/>
                <a:gridCol w="2016224"/>
                <a:gridCol w="2088232"/>
              </a:tblGrid>
              <a:tr h="288032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Položka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Příjem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Výdaj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Rozdíl</a:t>
                      </a:r>
                      <a:endParaRPr lang="cs-CZ" dirty="0"/>
                    </a:p>
                  </a:txBody>
                  <a:tcPr/>
                </a:tc>
              </a:tr>
              <a:tr h="380558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SV, TV,</a:t>
                      </a:r>
                      <a:r>
                        <a:rPr lang="cs-CZ" b="0" baseline="0" dirty="0" smtClean="0">
                          <a:solidFill>
                            <a:schemeClr val="tx1"/>
                          </a:solidFill>
                        </a:rPr>
                        <a:t> UT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5 428 </a:t>
                      </a:r>
                      <a:r>
                        <a:rPr kumimoji="0" lang="cs-CZ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695,00    </a:t>
                      </a:r>
                      <a:endParaRPr kumimoji="0" lang="cs-CZ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5 538 976,51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-110 281,51</a:t>
                      </a:r>
                    </a:p>
                  </a:txBody>
                  <a:tcPr marL="9525" marR="9525" marT="9525" marB="0" anchor="b"/>
                </a:tc>
              </a:tr>
              <a:tr h="329068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Revize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165 614,00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236 551,10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-70 937,10</a:t>
                      </a:r>
                    </a:p>
                  </a:txBody>
                  <a:tcPr marL="9525" marR="9525" marT="9525" marB="0" anchor="b"/>
                </a:tc>
              </a:tr>
              <a:tr h="349586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Elektrika SP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592 840,00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402 077,28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190 762,72</a:t>
                      </a:r>
                    </a:p>
                  </a:txBody>
                  <a:tcPr marL="9525" marR="9525" marT="9525" marB="0" anchor="b"/>
                </a:tc>
              </a:tr>
              <a:tr h="370104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Výtahy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368 908,00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248 944,06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119 963,94</a:t>
                      </a:r>
                    </a:p>
                  </a:txBody>
                  <a:tcPr marL="9525" marR="9525" marT="9525" marB="0" anchor="b"/>
                </a:tc>
              </a:tr>
              <a:tr h="390622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TDO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573 880,00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294 357,00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279 523,00</a:t>
                      </a:r>
                    </a:p>
                  </a:txBody>
                  <a:tcPr marL="9525" marR="9525" marT="9525" marB="0" anchor="b"/>
                </a:tc>
              </a:tr>
              <a:tr h="339132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Pojištění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118 392,00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65 796,00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52 596,00</a:t>
                      </a:r>
                    </a:p>
                  </a:txBody>
                  <a:tcPr marL="9525" marR="9525" marT="9525" marB="0" anchor="b"/>
                </a:tc>
              </a:tr>
              <a:tr h="35965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</a:t>
                      </a:r>
                      <a:r>
                        <a:rPr kumimoji="0" lang="cs-CZ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eleň</a:t>
                      </a:r>
                      <a:endParaRPr kumimoji="0" lang="cs-CZ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244 889,00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65 405,40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179 483,60</a:t>
                      </a:r>
                    </a:p>
                  </a:txBody>
                  <a:tcPr marL="9525" marR="9525" marT="9525" marB="0" anchor="b"/>
                </a:tc>
              </a:tr>
              <a:tr h="30816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Hřiště</a:t>
                      </a:r>
                      <a:endParaRPr kumimoji="0" lang="cs-CZ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26 190,00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26 190,00</a:t>
                      </a:r>
                    </a:p>
                  </a:txBody>
                  <a:tcPr marL="9525" marR="9525" marT="9525" marB="0" anchor="b"/>
                </a:tc>
              </a:tr>
              <a:tr h="328678"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PCO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106 851,00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87 456,00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19 395,00</a:t>
                      </a:r>
                    </a:p>
                  </a:txBody>
                  <a:tcPr marL="9525" marR="9525" marT="9525" marB="0" anchor="b"/>
                </a:tc>
              </a:tr>
              <a:tr h="349196"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Práva domu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744 192,00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744 192,00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</a:tr>
              <a:tr h="369714"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Odměny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157 040,00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273 110,00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-116 070,00</a:t>
                      </a:r>
                    </a:p>
                  </a:txBody>
                  <a:tcPr marL="9525" marR="9525" marT="9525" marB="0" anchor="b"/>
                </a:tc>
              </a:tr>
              <a:tr h="318224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Upomínky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3 980,00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-3 980,00</a:t>
                      </a:r>
                    </a:p>
                  </a:txBody>
                  <a:tcPr marL="9525" marR="9525" marT="9525" marB="0" anchor="b"/>
                </a:tc>
              </a:tr>
              <a:tr h="4101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cs-CZ" b="1" kern="1200" dirty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Celkem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8 527 491,00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7 960 845,35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cs-CZ" b="1" kern="1200" dirty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566 645,65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1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5040560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3000" b="1" dirty="0" smtClean="0"/>
              <a:t>Co nám pomohlo</a:t>
            </a:r>
            <a:endParaRPr lang="cs-CZ" sz="3000" b="1" dirty="0"/>
          </a:p>
          <a:p>
            <a:pPr lvl="4">
              <a:spcBef>
                <a:spcPts val="6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500" b="1" dirty="0"/>
              <a:t> </a:t>
            </a:r>
            <a:r>
              <a:rPr lang="cs-CZ" sz="2300" b="1" dirty="0" smtClean="0"/>
              <a:t>Vysoké zálohy z ½ roku</a:t>
            </a:r>
          </a:p>
          <a:p>
            <a:pPr lvl="4">
              <a:spcBef>
                <a:spcPts val="6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300" b="1" dirty="0"/>
              <a:t> </a:t>
            </a:r>
            <a:r>
              <a:rPr lang="cs-CZ" sz="2300" b="1" dirty="0" smtClean="0"/>
              <a:t>Nevyužití některých položek (zeleň, hřiště, …)</a:t>
            </a:r>
          </a:p>
          <a:p>
            <a:pPr lvl="4">
              <a:spcBef>
                <a:spcPts val="600"/>
              </a:spcBef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cs-CZ" sz="2300" b="1" dirty="0"/>
              <a:t> </a:t>
            </a:r>
            <a:r>
              <a:rPr lang="cs-CZ" sz="2300" b="1" dirty="0" smtClean="0"/>
              <a:t>Konzervativně nastavené zálohy, ponechaná rezerva 60% proti nákladům 2014 (ani ta nestačí)</a:t>
            </a:r>
            <a:endParaRPr lang="cs-CZ" dirty="0" smtClean="0"/>
          </a:p>
          <a:p>
            <a:pPr marL="109728" indent="0">
              <a:spcBef>
                <a:spcPts val="600"/>
              </a:spcBef>
              <a:buClr>
                <a:schemeClr val="accent1">
                  <a:lumMod val="75000"/>
                </a:schemeClr>
              </a:buClr>
              <a:buNone/>
            </a:pPr>
            <a:endParaRPr lang="cs-CZ" sz="3200" b="1" dirty="0" smtClean="0"/>
          </a:p>
          <a:p>
            <a:pPr marL="109728" indent="0">
              <a:spcBef>
                <a:spcPts val="600"/>
              </a:spcBef>
              <a:buClr>
                <a:schemeClr val="accent1">
                  <a:lumMod val="75000"/>
                </a:schemeClr>
              </a:buClr>
              <a:buNone/>
            </a:pPr>
            <a:r>
              <a:rPr lang="cs-CZ" sz="3200" b="1" dirty="0" smtClean="0"/>
              <a:t>Bez výše uvedeného bychom měli velké nedoplatky!!!</a:t>
            </a:r>
          </a:p>
          <a:p>
            <a:pPr marL="109728" indent="0">
              <a:spcBef>
                <a:spcPts val="600"/>
              </a:spcBef>
              <a:buClr>
                <a:schemeClr val="accent1">
                  <a:lumMod val="75000"/>
                </a:schemeClr>
              </a:buClr>
              <a:buNone/>
            </a:pPr>
            <a:endParaRPr lang="cs-CZ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260648"/>
            <a:ext cx="8928992" cy="792088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Komentář ke krát. zálohám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5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15000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3784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681</TotalTime>
  <Words>328</Words>
  <Application>Microsoft Office PowerPoint</Application>
  <PresentationFormat>Předvádění na obrazovce (4:3)</PresentationFormat>
  <Paragraphs>110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Hospodaření SVJ za rok 2015 </vt:lpstr>
      <vt:lpstr>Dlouhodobé zálohy („fond oprav“)</vt:lpstr>
      <vt:lpstr>Krátkodobé zálohy - vyúčtování</vt:lpstr>
      <vt:lpstr>Krátkodobé zálohy detail</vt:lpstr>
      <vt:lpstr>Komentář ke krát. zálohám</vt:lpstr>
      <vt:lpstr>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56</cp:revision>
  <dcterms:created xsi:type="dcterms:W3CDTF">2015-06-02T05:57:41Z</dcterms:created>
  <dcterms:modified xsi:type="dcterms:W3CDTF">2016-06-06T12:34:06Z</dcterms:modified>
</cp:coreProperties>
</file>