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6"/>
  </p:notesMasterIdLst>
  <p:sldIdLst>
    <p:sldId id="256" r:id="rId2"/>
    <p:sldId id="273" r:id="rId3"/>
    <p:sldId id="276" r:id="rId4"/>
    <p:sldId id="264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5" d="100"/>
          <a:sy n="85" d="100"/>
        </p:scale>
        <p:origin x="1554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7C2D580-5532-432E-8EDD-FEE7A7C9B97F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B6F3D27-5AFD-492F-8161-5AF7810D559E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995259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Pravoúhlý trojúhelník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grpSp>
        <p:nvGrpSpPr>
          <p:cNvPr id="2" name="Skupina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Volný tvar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Volný tvar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Volný tvar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Přímá spojnice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19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27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Nadpis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7" name="Dvojitá šipka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Dvojitá šipka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6" name="Nadpis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cs-CZ" smtClean="0"/>
              <a:t>Kliknutím na ikonu přidáte obrázek.</a:t>
            </a:r>
            <a:endParaRPr kumimoji="0" lang="en-US" dirty="0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Volný tvar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Pravoúhlý trojúhelník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Přímá spojnice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Dvojitá šipka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Dvojitá šipka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Volný tvar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Volný tvar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Pravoúhlý trojúhelník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Přímá spojnice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Zástupný symbol pro nadpis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0" name="Zástupný symbol pro text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D4F73D55-C9AD-48B4-9209-FD6563662876}" type="datetimeFigureOut">
              <a:rPr lang="cs-CZ" smtClean="0"/>
              <a:t>10.10.2017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3CFD7D9F-3B42-4D0B-B665-49006A749761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323528" y="404664"/>
            <a:ext cx="8568952" cy="1470025"/>
          </a:xfrm>
        </p:spPr>
        <p:txBody>
          <a:bodyPr>
            <a:normAutofit/>
          </a:bodyPr>
          <a:lstStyle/>
          <a:p>
            <a:pPr algn="ctr"/>
            <a:r>
              <a:rPr lang="cs-CZ" dirty="0" smtClean="0">
                <a:solidFill>
                  <a:schemeClr val="tx1"/>
                </a:solidFill>
              </a:rPr>
              <a:t>Reklamace SV </a:t>
            </a:r>
            <a:endParaRPr lang="cs-CZ" sz="3200" dirty="0">
              <a:solidFill>
                <a:schemeClr val="tx1"/>
              </a:solidFill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323528" y="5445224"/>
            <a:ext cx="7772400" cy="1199704"/>
          </a:xfrm>
        </p:spPr>
        <p:txBody>
          <a:bodyPr/>
          <a:lstStyle/>
          <a:p>
            <a:pPr algn="l"/>
            <a:r>
              <a:rPr lang="cs-CZ" dirty="0" smtClean="0">
                <a:solidFill>
                  <a:schemeClr val="tx1"/>
                </a:solidFill>
              </a:rPr>
              <a:t>Shromáždění 17.10.2017</a:t>
            </a:r>
            <a:endParaRPr lang="cs-CZ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60733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16898"/>
            <a:ext cx="8928992" cy="100811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Průběh a výsledky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196752"/>
            <a:ext cx="8640960" cy="5544616"/>
          </a:xfrm>
        </p:spPr>
        <p:txBody>
          <a:bodyPr>
            <a:normAutofit/>
          </a:bodyPr>
          <a:lstStyle/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Při vyúčtování zjištěn obrovský rozdíl mezi náměrem patního vodoměru a součtu bytových vodoměrů</a:t>
            </a:r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Okamžitě zahájeno hledání problémů / chyby na straně SVJ – nic neodhaleno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Fakturace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Odečty v bytech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Stavy vodoměrů ve společných prostorách  </a:t>
            </a:r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4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Podání </a:t>
            </a:r>
            <a:r>
              <a:rPr lang="cs-CZ" sz="2400" b="1" dirty="0"/>
              <a:t>reklamace u PVK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Dohadování (cca 3 měsíce), zda máme dobře postavenou přípojku (SVJ x CG x PVK)</a:t>
            </a:r>
            <a:endParaRPr lang="cs-CZ" sz="2000" b="1" dirty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1017134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107504" y="-99392"/>
            <a:ext cx="8928992" cy="1008112"/>
          </a:xfrm>
        </p:spPr>
        <p:txBody>
          <a:bodyPr>
            <a:noAutofit/>
          </a:bodyPr>
          <a:lstStyle/>
          <a:p>
            <a:pPr algn="ctr"/>
            <a:r>
              <a:rPr lang="cs-CZ" sz="4000" dirty="0" smtClean="0">
                <a:solidFill>
                  <a:schemeClr val="tx1"/>
                </a:solidFill>
              </a:rPr>
              <a:t>Průběh a výsledky</a:t>
            </a:r>
            <a:endParaRPr lang="cs-CZ" sz="4000" dirty="0">
              <a:solidFill>
                <a:schemeClr val="tx1"/>
              </a:solidFill>
            </a:endParaRP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>
          <a:xfrm>
            <a:off x="251520" y="1412776"/>
            <a:ext cx="8640960" cy="3168352"/>
          </a:xfrm>
        </p:spPr>
        <p:txBody>
          <a:bodyPr>
            <a:normAutofit/>
          </a:bodyPr>
          <a:lstStyle/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Srpna / září </a:t>
            </a:r>
            <a:r>
              <a:rPr lang="cs-CZ" sz="2400" b="1" dirty="0"/>
              <a:t>– špatný </a:t>
            </a:r>
            <a:r>
              <a:rPr lang="cs-CZ" sz="2400" b="1" dirty="0" smtClean="0"/>
              <a:t>vodoměr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000" b="1" dirty="0" smtClean="0"/>
              <a:t>Vratka přes 1 </a:t>
            </a:r>
            <a:r>
              <a:rPr lang="cs-CZ" sz="2000" b="1" dirty="0" smtClean="0"/>
              <a:t>mil. </a:t>
            </a:r>
            <a:r>
              <a:rPr lang="cs-CZ" sz="2000" b="1" dirty="0" smtClean="0"/>
              <a:t>Kč (cca 670 tis. za rok 2016, zbytek za rok 2017</a:t>
            </a:r>
          </a:p>
          <a:p>
            <a:pPr marL="1138428" lvl="7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0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r>
              <a:rPr lang="cs-CZ" sz="2400" b="1" dirty="0" smtClean="0"/>
              <a:t>Aktuálně – pracujeme na přepočtu vyúčtování roku 2016, navrhujeme </a:t>
            </a:r>
            <a:r>
              <a:rPr lang="cs-CZ" sz="2400" b="1" smtClean="0"/>
              <a:t>vrátit </a:t>
            </a:r>
            <a:r>
              <a:rPr lang="cs-CZ" sz="2400" b="1" smtClean="0"/>
              <a:t>vlastníkům </a:t>
            </a:r>
            <a:r>
              <a:rPr lang="cs-CZ" sz="2400" b="1" dirty="0" smtClean="0"/>
              <a:t>v samostatné položce ve vyúčtování za rok 2017</a:t>
            </a:r>
            <a:r>
              <a:rPr lang="cs-CZ" sz="2600" b="1" dirty="0" smtClean="0"/>
              <a:t> </a:t>
            </a:r>
            <a:endParaRPr lang="cs-CZ" sz="2600" b="1" dirty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 smtClean="0"/>
          </a:p>
          <a:p>
            <a:pPr marL="452628" lvl="4" indent="-342900">
              <a:spcBef>
                <a:spcPts val="400"/>
              </a:spcBef>
              <a:buClr>
                <a:schemeClr val="accent1"/>
              </a:buClr>
              <a:buSzPct val="68000"/>
              <a:buFont typeface="Wingdings" panose="05000000000000000000" pitchFamily="2" charset="2"/>
              <a:buChar char="Ø"/>
            </a:pPr>
            <a:endParaRPr lang="cs-CZ" sz="2500" b="1" dirty="0">
              <a:solidFill>
                <a:srgbClr val="FF0000"/>
              </a:solidFill>
            </a:endParaRPr>
          </a:p>
          <a:p>
            <a:pPr marL="109728" indent="0">
              <a:buNone/>
            </a:pPr>
            <a:endParaRPr lang="cs-CZ" sz="2000" dirty="0" smtClean="0"/>
          </a:p>
          <a:p>
            <a:pPr marL="109728" indent="0">
              <a:buNone/>
            </a:pPr>
            <a:endParaRPr lang="cs-CZ" sz="2000" dirty="0"/>
          </a:p>
          <a:p>
            <a:pPr marL="109728" indent="0">
              <a:buNone/>
            </a:pPr>
            <a:endParaRPr lang="cs-CZ" sz="2000" dirty="0"/>
          </a:p>
        </p:txBody>
      </p:sp>
    </p:spTree>
    <p:extLst>
      <p:ext uri="{BB962C8B-B14F-4D97-AF65-F5344CB8AC3E}">
        <p14:creationId xmlns:p14="http://schemas.microsoft.com/office/powerpoint/2010/main" val="8045503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109728" indent="0">
              <a:buNone/>
            </a:pPr>
            <a:endParaRPr lang="cs-CZ" dirty="0"/>
          </a:p>
        </p:txBody>
      </p:sp>
      <p:sp>
        <p:nvSpPr>
          <p:cNvPr id="3" name="Nadpis 2"/>
          <p:cNvSpPr>
            <a:spLocks noGrp="1"/>
          </p:cNvSpPr>
          <p:nvPr>
            <p:ph type="title"/>
          </p:nvPr>
        </p:nvSpPr>
        <p:spPr>
          <a:xfrm>
            <a:off x="467544" y="2204864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cs-CZ" sz="15000" dirty="0">
                <a:solidFill>
                  <a:schemeClr val="tx1"/>
                </a:solidFill>
              </a:rPr>
              <a:t>?</a:t>
            </a:r>
          </a:p>
        </p:txBody>
      </p:sp>
    </p:spTree>
    <p:extLst>
      <p:ext uri="{BB962C8B-B14F-4D97-AF65-F5344CB8AC3E}">
        <p14:creationId xmlns:p14="http://schemas.microsoft.com/office/powerpoint/2010/main" val="41378491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hluk">
  <a:themeElements>
    <a:clrScheme name="Shluk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Shluk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  <a:font script="Geor" typeface="Sylfaen"/>
      </a:minorFont>
    </a:fontScheme>
    <a:fmtScheme name="Shluk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817</TotalTime>
  <Words>112</Words>
  <Application>Microsoft Office PowerPoint</Application>
  <PresentationFormat>Předvádění na obrazovce (4:3)</PresentationFormat>
  <Paragraphs>24</Paragraphs>
  <Slides>4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11" baseType="lpstr">
      <vt:lpstr>Calibri</vt:lpstr>
      <vt:lpstr>Lucida Sans Unicode</vt:lpstr>
      <vt:lpstr>Verdana</vt:lpstr>
      <vt:lpstr>Wingdings</vt:lpstr>
      <vt:lpstr>Wingdings 2</vt:lpstr>
      <vt:lpstr>Wingdings 3</vt:lpstr>
      <vt:lpstr>Shluk</vt:lpstr>
      <vt:lpstr>Reklamace SV </vt:lpstr>
      <vt:lpstr>Průběh a výsledky</vt:lpstr>
      <vt:lpstr>Průběh a výsledky</vt:lpstr>
      <vt:lpstr>?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Zpráva kontrolní komise (12/2014 – 05/2015)</dc:title>
  <dc:creator>Pechanec Miloš</dc:creator>
  <cp:lastModifiedBy>Pechanec Miloš</cp:lastModifiedBy>
  <cp:revision>69</cp:revision>
  <dcterms:created xsi:type="dcterms:W3CDTF">2015-06-02T05:57:41Z</dcterms:created>
  <dcterms:modified xsi:type="dcterms:W3CDTF">2017-10-10T18:32:16Z</dcterms:modified>
</cp:coreProperties>
</file>