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65" r:id="rId3"/>
    <p:sldId id="260" r:id="rId4"/>
    <p:sldId id="26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01216-F05A-413F-9E1C-237B6F59F29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970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01216-F05A-413F-9E1C-237B6F59F29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775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09.10.2017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Směrnice vymáhání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</a:t>
            </a:r>
            <a:r>
              <a:rPr lang="cs-CZ" dirty="0" smtClean="0">
                <a:solidFill>
                  <a:schemeClr val="tx1"/>
                </a:solidFill>
              </a:rPr>
              <a:t>17</a:t>
            </a:r>
            <a:r>
              <a:rPr lang="cs-CZ" dirty="0" smtClean="0">
                <a:solidFill>
                  <a:schemeClr val="tx1"/>
                </a:solidFill>
              </a:rPr>
              <a:t>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89856" y="1628800"/>
            <a:ext cx="8784976" cy="3455505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/>
              <a:t>Dnešní znění směrnice říká, že vyúčtováním se proces vymáhání ruší a startuje nový.</a:t>
            </a: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/>
              <a:t>Lhůty pro vymáhání, zasílání upomínek nás nutí v některých případech čekat i několik měsíců, než můžeme vymáhání zahájit</a:t>
            </a:r>
            <a:endParaRPr lang="cs-CZ" sz="22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4096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Proč navrhujeme úpravu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291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184576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600" b="1" dirty="0" smtClean="0"/>
              <a:t>Vyúčtování neukončí, jen přeruší proces vymáhání. 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1100" b="1" dirty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000" b="1" dirty="0" smtClean="0"/>
              <a:t>Pokud někomu byla zaslána v březnu 1. upomínka a v rámci vyúčtování neuhradí nedoplatek, bude mu zaslána 2. upomínka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2000" b="1" dirty="0" smtClean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000" b="1" dirty="0"/>
              <a:t>Pokud někomu byla zaslána v březnu </a:t>
            </a:r>
            <a:r>
              <a:rPr lang="cs-CZ" sz="2000" b="1" dirty="0" smtClean="0"/>
              <a:t>2. </a:t>
            </a:r>
            <a:r>
              <a:rPr lang="cs-CZ" sz="2000" b="1" dirty="0"/>
              <a:t>upomínka a v rámci vyúčtování neuhradí nedoplatek, bude mu zaslána </a:t>
            </a:r>
            <a:r>
              <a:rPr lang="cs-CZ" sz="2000" b="1" dirty="0" smtClean="0"/>
              <a:t>3. </a:t>
            </a:r>
            <a:r>
              <a:rPr lang="cs-CZ" sz="2000" b="1" dirty="0"/>
              <a:t>upomínka</a:t>
            </a:r>
          </a:p>
          <a:p>
            <a:pPr marL="393192" lvl="1" indent="0">
              <a:spcBef>
                <a:spcPts val="600"/>
              </a:spcBef>
              <a:buNone/>
            </a:pPr>
            <a:endParaRPr lang="cs-CZ" sz="2000" b="1" dirty="0" smtClean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000" b="1" dirty="0" smtClean="0"/>
              <a:t>pokud někomu hrozila v březnu </a:t>
            </a:r>
            <a:r>
              <a:rPr lang="cs-CZ" sz="2000" b="1" dirty="0"/>
              <a:t>žaloba </a:t>
            </a:r>
            <a:r>
              <a:rPr lang="cs-CZ" sz="2000" b="1" dirty="0" smtClean="0"/>
              <a:t>= byla mu zaslána před-žalobní výzva a v rámci vyúčtování neuhradí nedoplatek, bude na něj podána žaloba</a:t>
            </a:r>
          </a:p>
          <a:p>
            <a:pPr marL="393192" lvl="1" indent="0">
              <a:spcBef>
                <a:spcPts val="600"/>
              </a:spcBef>
              <a:buNone/>
            </a:pPr>
            <a:endParaRPr lang="cs-CZ" sz="2000" b="1" dirty="0" smtClean="0"/>
          </a:p>
          <a:p>
            <a:pPr marL="393192" lvl="1" indent="0">
              <a:spcBef>
                <a:spcPts val="600"/>
              </a:spcBef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Než dojde k žalobě, vlastník neplatí několik měsíců a nereaguje!!!</a:t>
            </a:r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Podstata změn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107504" y="3789040"/>
            <a:ext cx="8928992" cy="237626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Bef>
                <a:spcPts val="0"/>
              </a:spcBef>
              <a:buSzPct val="90000"/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46845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0229" y="1196752"/>
            <a:ext cx="8928992" cy="367240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Zkrátí se lhůty, kdy SVJ může dluh vymáhat</a:t>
            </a:r>
            <a:r>
              <a:rPr lang="cs-CZ" sz="2600" b="1" dirty="0" smtClean="0"/>
              <a:t> 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1100" b="1" dirty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000" b="1" dirty="0" smtClean="0"/>
              <a:t>Pokud vlastník nezaplatí např. květnu, může mu SVJ poslat v červnu 1. upomínku, V červenci 2. upomínku ...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2000" b="1" dirty="0">
              <a:solidFill>
                <a:srgbClr val="0070C0"/>
              </a:solidFill>
            </a:endParaRP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000" b="1" dirty="0" smtClean="0">
                <a:solidFill>
                  <a:srgbClr val="0070C0"/>
                </a:solidFill>
              </a:rPr>
              <a:t>Praxe našeho SVJ = každý vlastník, který má uvedenou mailovou kontaktní adresu a není chronickým neplatičem, dostává nejdříve mail s prosbou, aby provedl kontrolu, zda za daný měsíc zaplatil, případně </a:t>
            </a:r>
            <a:r>
              <a:rPr lang="cs-CZ" sz="2000" b="1" dirty="0" err="1" smtClean="0">
                <a:solidFill>
                  <a:srgbClr val="0070C0"/>
                </a:solidFill>
              </a:rPr>
              <a:t>info</a:t>
            </a:r>
            <a:r>
              <a:rPr lang="cs-CZ" sz="2000" b="1" dirty="0" smtClean="0">
                <a:solidFill>
                  <a:srgbClr val="0070C0"/>
                </a:solidFill>
              </a:rPr>
              <a:t> o špatně nastavené výši platby, ... </a:t>
            </a:r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Podstata změn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107504" y="3789040"/>
            <a:ext cx="8928992" cy="237626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Bef>
                <a:spcPts val="0"/>
              </a:spcBef>
              <a:buSzPct val="90000"/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25473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657</TotalTime>
  <Words>213</Words>
  <Application>Microsoft Office PowerPoint</Application>
  <PresentationFormat>Předvádění na obrazovce (4:3)</PresentationFormat>
  <Paragraphs>44</Paragraphs>
  <Slides>4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1" baseType="lpstr"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Směrnice vymáhání</vt:lpstr>
      <vt:lpstr>Proč navrhujeme úpravu</vt:lpstr>
      <vt:lpstr>Podstata změn</vt:lpstr>
      <vt:lpstr>Podstata změn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49</cp:revision>
  <dcterms:created xsi:type="dcterms:W3CDTF">2015-06-02T05:57:41Z</dcterms:created>
  <dcterms:modified xsi:type="dcterms:W3CDTF">2017-10-09T06:40:21Z</dcterms:modified>
</cp:coreProperties>
</file>