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76" r:id="rId3"/>
    <p:sldId id="27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MSIPCMContentMarking" descr="{&quot;HashCode&quot;:-721386652,&quot;Placement&quot;:&quot;Header&quot;,&quot;Top&quot;:0.0,&quot;Left&quot;:642.743042,&quot;SlideWidth&quot;:720,&quot;SlideHeight&quot;:540}">
            <a:extLst>
              <a:ext uri="{FF2B5EF4-FFF2-40B4-BE49-F238E27FC236}">
                <a16:creationId xmlns:a16="http://schemas.microsoft.com/office/drawing/2014/main" id="{54AC92E6-7A16-4442-8C4D-D42910B44228}"/>
              </a:ext>
            </a:extLst>
          </p:cNvPr>
          <p:cNvSpPr txBox="1"/>
          <p:nvPr userDrawn="1"/>
        </p:nvSpPr>
        <p:spPr>
          <a:xfrm>
            <a:off x="8162837" y="0"/>
            <a:ext cx="98116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cs-CZ" sz="1000">
                <a:solidFill>
                  <a:srgbClr val="000000"/>
                </a:solidFill>
                <a:latin typeface="Calibri" panose="020F0502020204030204" pitchFamily="34" charset="0"/>
              </a:rPr>
              <a:t>ČS Vyhrazené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132440" cy="4176464"/>
          </a:xfrm>
        </p:spPr>
        <p:txBody>
          <a:bodyPr>
            <a:normAutofit/>
          </a:bodyPr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Zpráva o hospodaření</a:t>
            </a:r>
            <a:br>
              <a:rPr lang="cs-CZ" dirty="0">
                <a:solidFill>
                  <a:schemeClr val="tx1"/>
                </a:solidFill>
              </a:rPr>
            </a:br>
            <a:r>
              <a:rPr lang="cs-CZ" dirty="0">
                <a:solidFill>
                  <a:schemeClr val="tx1"/>
                </a:solidFill>
              </a:rPr>
              <a:t>(bod 13)</a:t>
            </a:r>
            <a:br>
              <a:rPr lang="cs-CZ" dirty="0">
                <a:solidFill>
                  <a:schemeClr val="tx1"/>
                </a:solidFill>
              </a:rPr>
            </a:br>
            <a:br>
              <a:rPr lang="cs-CZ" dirty="0">
                <a:solidFill>
                  <a:schemeClr val="tx1"/>
                </a:solidFill>
              </a:rPr>
            </a:br>
            <a:r>
              <a:rPr lang="cs-CZ" sz="2200" dirty="0">
                <a:solidFill>
                  <a:schemeClr val="tx1"/>
                </a:solidFill>
              </a:rPr>
              <a:t>  </a:t>
            </a:r>
            <a:br>
              <a:rPr lang="cs-CZ" dirty="0">
                <a:solidFill>
                  <a:schemeClr val="tx1"/>
                </a:solidFill>
              </a:rPr>
            </a:b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>
                <a:solidFill>
                  <a:schemeClr val="tx1"/>
                </a:solidFill>
              </a:rPr>
              <a:t>Shromáždění 02.11.2021</a:t>
            </a: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396000"/>
          </a:xfrm>
        </p:spPr>
        <p:txBody>
          <a:bodyPr>
            <a:noAutofit/>
          </a:bodyPr>
          <a:lstStyle/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1800" b="1" dirty="0"/>
              <a:t>Porovnání rok 01-09.2020 x 01-09.2021 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Celkově náklady pokles o 217 tis.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1800" b="1" dirty="0"/>
              <a:t>Důvodem poklesu náklad na výtahy, bez nich nárůst 100 tis.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endParaRPr lang="cs-CZ" sz="1800" b="1" dirty="0"/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endParaRPr lang="cs-CZ" sz="1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Vývoj zúčtovatelných položek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0B03FB4-33EA-44EC-B2CA-5BE8463C1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204864"/>
            <a:ext cx="7056784" cy="376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320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052736"/>
            <a:ext cx="8856984" cy="539600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K 30.9.2021 cca 6 740 tis. - nezohledněna platba za kalorimetry 725 tis.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Průměrně uspoříme necelý milion ročně. 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V lepších letech třeba 1,3-1,4 milionu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Letos zatím +200 tis. a něco naspoříme do konce roku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Vývoj dlouhodobé zálohy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E90D62F-7D60-4977-83CD-2DC46172F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299" y="3717032"/>
            <a:ext cx="8360846" cy="1934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395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1000</TotalTime>
  <Words>83</Words>
  <Application>Microsoft Office PowerPoint</Application>
  <PresentationFormat>Předvádění na obrazovce (4:3)</PresentationFormat>
  <Paragraphs>11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9" baseType="lpstr">
      <vt:lpstr>Calibri</vt:lpstr>
      <vt:lpstr>Lucida Sans Unicode</vt:lpstr>
      <vt:lpstr>Verdana</vt:lpstr>
      <vt:lpstr>Wingdings 2</vt:lpstr>
      <vt:lpstr>Wingdings 3</vt:lpstr>
      <vt:lpstr>Shluk</vt:lpstr>
      <vt:lpstr>Zpráva o hospodaření (bod 13)     </vt:lpstr>
      <vt:lpstr>Vývoj zúčtovatelných položek</vt:lpstr>
      <vt:lpstr>Vývoj dlouhodobé zálohy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95</cp:revision>
  <dcterms:created xsi:type="dcterms:W3CDTF">2015-06-02T05:57:41Z</dcterms:created>
  <dcterms:modified xsi:type="dcterms:W3CDTF">2021-10-26T17:28:08Z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3a104e-2916-42dc-a2f6-6210338509ed_Enabled">
    <vt:lpwstr>true</vt:lpwstr>
  </property>
  <property fmtid="{D5CDD505-2E9C-101B-9397-08002B2CF9AE}" pid="3" name="MSIP_Label_2b3a104e-2916-42dc-a2f6-6210338509ed_SetDate">
    <vt:lpwstr>2021-10-26T17:27:44Z</vt:lpwstr>
  </property>
  <property fmtid="{D5CDD505-2E9C-101B-9397-08002B2CF9AE}" pid="4" name="MSIP_Label_2b3a104e-2916-42dc-a2f6-6210338509ed_Method">
    <vt:lpwstr>Standard</vt:lpwstr>
  </property>
  <property fmtid="{D5CDD505-2E9C-101B-9397-08002B2CF9AE}" pid="5" name="MSIP_Label_2b3a104e-2916-42dc-a2f6-6210338509ed_Name">
    <vt:lpwstr>2b3a104e-2916-42dc-a2f6-6210338509ed</vt:lpwstr>
  </property>
  <property fmtid="{D5CDD505-2E9C-101B-9397-08002B2CF9AE}" pid="6" name="MSIP_Label_2b3a104e-2916-42dc-a2f6-6210338509ed_SiteId">
    <vt:lpwstr>e70aafb3-2e89-46a5-ba50-66803e8a4411</vt:lpwstr>
  </property>
  <property fmtid="{D5CDD505-2E9C-101B-9397-08002B2CF9AE}" pid="7" name="MSIP_Label_2b3a104e-2916-42dc-a2f6-6210338509ed_ActionId">
    <vt:lpwstr>32737c88-b087-4495-859a-d59a0911e7ac</vt:lpwstr>
  </property>
  <property fmtid="{D5CDD505-2E9C-101B-9397-08002B2CF9AE}" pid="8" name="MSIP_Label_2b3a104e-2916-42dc-a2f6-6210338509ed_ContentBits">
    <vt:lpwstr>1</vt:lpwstr>
  </property>
</Properties>
</file>