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6" r:id="rId2"/>
    <p:sldId id="276" r:id="rId3"/>
    <p:sldId id="277" r:id="rId4"/>
    <p:sldId id="272" r:id="rId5"/>
    <p:sldId id="278" r:id="rId6"/>
    <p:sldId id="27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703554-F617-438C-8D7C-43C2BD0C8085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901216-F05A-413F-9E1C-237B6F59F29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816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cs-CZ"/>
              <a:t>Kliknutím lze upravit styly předlohy textu.</a:t>
            </a:r>
          </a:p>
          <a:p>
            <a:pPr lvl="1" eaLnBrk="1" latinLnBrk="0" hangingPunct="1"/>
            <a:r>
              <a:rPr lang="cs-CZ"/>
              <a:t>Druhá úroveň</a:t>
            </a:r>
          </a:p>
          <a:p>
            <a:pPr lvl="2" eaLnBrk="1" latinLnBrk="0" hangingPunct="1"/>
            <a:r>
              <a:rPr lang="cs-CZ"/>
              <a:t>Třetí úroveň</a:t>
            </a:r>
          </a:p>
          <a:p>
            <a:pPr lvl="3" eaLnBrk="1" latinLnBrk="0" hangingPunct="1"/>
            <a:r>
              <a:rPr lang="cs-CZ"/>
              <a:t>Čtvrtá úroveň</a:t>
            </a:r>
          </a:p>
          <a:p>
            <a:pPr lvl="4" eaLnBrk="1" latinLnBrk="0" hangingPunct="1"/>
            <a:r>
              <a:rPr lang="cs-CZ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cs-CZ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/>
              <a:t>Kliknutím lze upravit styly předlohy textu.</a:t>
            </a:r>
          </a:p>
          <a:p>
            <a:pPr lvl="1" eaLnBrk="1" latinLnBrk="0" hangingPunct="1"/>
            <a:r>
              <a:rPr kumimoji="0" lang="cs-CZ"/>
              <a:t>Druhá úroveň</a:t>
            </a:r>
          </a:p>
          <a:p>
            <a:pPr lvl="2" eaLnBrk="1" latinLnBrk="0" hangingPunct="1"/>
            <a:r>
              <a:rPr kumimoji="0" lang="cs-CZ"/>
              <a:t>Třetí úroveň</a:t>
            </a:r>
          </a:p>
          <a:p>
            <a:pPr lvl="3" eaLnBrk="1" latinLnBrk="0" hangingPunct="1"/>
            <a:r>
              <a:rPr kumimoji="0" lang="cs-CZ"/>
              <a:t>Čtvrtá úroveň</a:t>
            </a:r>
          </a:p>
          <a:p>
            <a:pPr lvl="4" eaLnBrk="1" latinLnBrk="0" hangingPunct="1"/>
            <a:r>
              <a:rPr kumimoji="0" lang="cs-CZ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26.10.2021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MSIPCMContentMarking" descr="{&quot;HashCode&quot;:-721386652,&quot;Placement&quot;:&quot;Header&quot;,&quot;Top&quot;:0.0,&quot;Left&quot;:642.743042,&quot;SlideWidth&quot;:720,&quot;SlideHeight&quot;:540}">
            <a:extLst>
              <a:ext uri="{FF2B5EF4-FFF2-40B4-BE49-F238E27FC236}">
                <a16:creationId xmlns:a16="http://schemas.microsoft.com/office/drawing/2014/main" id="{54AC92E6-7A16-4442-8C4D-D42910B44228}"/>
              </a:ext>
            </a:extLst>
          </p:cNvPr>
          <p:cNvSpPr txBox="1"/>
          <p:nvPr userDrawn="1"/>
        </p:nvSpPr>
        <p:spPr>
          <a:xfrm>
            <a:off x="8162837" y="0"/>
            <a:ext cx="981163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cs-CZ" sz="1000">
                <a:solidFill>
                  <a:srgbClr val="000000"/>
                </a:solidFill>
                <a:latin typeface="Calibri" panose="020F0502020204030204" pitchFamily="34" charset="0"/>
              </a:rPr>
              <a:t>ČS Vyhrazené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3312368"/>
          </a:xfrm>
        </p:spPr>
        <p:txBody>
          <a:bodyPr>
            <a:normAutofit/>
          </a:bodyPr>
          <a:lstStyle/>
          <a:p>
            <a:pPr algn="ctr"/>
            <a:r>
              <a:rPr lang="cs-CZ">
                <a:solidFill>
                  <a:schemeClr val="tx1"/>
                </a:solidFill>
              </a:rPr>
              <a:t>Zpráva kontrolora</a:t>
            </a:r>
            <a:br>
              <a:rPr lang="cs-CZ">
                <a:solidFill>
                  <a:schemeClr val="tx1"/>
                </a:solidFill>
              </a:rPr>
            </a:br>
            <a:r>
              <a:rPr lang="cs-CZ">
                <a:solidFill>
                  <a:schemeClr val="tx1"/>
                </a:solidFill>
              </a:rPr>
              <a:t>bod 4</a:t>
            </a:r>
            <a:br>
              <a:rPr lang="cs-CZ" dirty="0">
                <a:solidFill>
                  <a:schemeClr val="tx1"/>
                </a:solidFill>
              </a:rPr>
            </a:br>
            <a:br>
              <a:rPr lang="cs-CZ" dirty="0">
                <a:solidFill>
                  <a:schemeClr val="tx1"/>
                </a:solidFill>
              </a:rPr>
            </a:b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445224"/>
            <a:ext cx="7772400" cy="1199704"/>
          </a:xfrm>
        </p:spPr>
        <p:txBody>
          <a:bodyPr/>
          <a:lstStyle/>
          <a:p>
            <a:pPr algn="l"/>
            <a:r>
              <a:rPr lang="cs-CZ" dirty="0">
                <a:solidFill>
                  <a:schemeClr val="tx1"/>
                </a:solidFill>
              </a:rPr>
              <a:t>Shromáždění 02.11.2021</a:t>
            </a:r>
          </a:p>
        </p:txBody>
      </p:sp>
    </p:spTree>
    <p:extLst>
      <p:ext uri="{BB962C8B-B14F-4D97-AF65-F5344CB8AC3E}">
        <p14:creationId xmlns:p14="http://schemas.microsoft.com/office/powerpoint/2010/main" val="1816073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59230" y="1556792"/>
            <a:ext cx="8856984" cy="4891944"/>
          </a:xfrm>
        </p:spPr>
        <p:txBody>
          <a:bodyPr>
            <a:noAutofit/>
          </a:bodyPr>
          <a:lstStyle/>
          <a:p>
            <a:pPr marL="109728" indent="0">
              <a:spcBef>
                <a:spcPts val="1200"/>
              </a:spcBef>
              <a:buClr>
                <a:schemeClr val="accent4"/>
              </a:buClr>
              <a:buNone/>
            </a:pPr>
            <a:r>
              <a:rPr lang="cs-CZ" sz="3200" b="1" dirty="0">
                <a:solidFill>
                  <a:srgbClr val="FF0000"/>
                </a:solidFill>
              </a:rPr>
              <a:t>- Dům stárne – začíná vyžadovat investice</a:t>
            </a:r>
            <a:endParaRPr lang="cs-CZ" sz="2400" b="1" dirty="0">
              <a:solidFill>
                <a:srgbClr val="FF0000"/>
              </a:solidFill>
            </a:endParaRP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>
                <a:solidFill>
                  <a:srgbClr val="FF0000"/>
                </a:solidFill>
              </a:rPr>
              <a:t>Průsaky vody – bod 12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>
                <a:solidFill>
                  <a:srgbClr val="FF0000"/>
                </a:solidFill>
              </a:rPr>
              <a:t>Zatékání fasádou u balkónů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>
                <a:solidFill>
                  <a:srgbClr val="FF0000"/>
                </a:solidFill>
              </a:rPr>
              <a:t>Investice typu malování – bod 7</a:t>
            </a:r>
          </a:p>
          <a:p>
            <a:pPr marL="109728" indent="0">
              <a:spcBef>
                <a:spcPts val="1200"/>
              </a:spcBef>
              <a:buClr>
                <a:schemeClr val="accent4"/>
              </a:buClr>
              <a:buNone/>
            </a:pPr>
            <a:r>
              <a:rPr lang="cs-CZ" sz="3200" b="1" dirty="0">
                <a:solidFill>
                  <a:srgbClr val="FF0000"/>
                </a:solidFill>
              </a:rPr>
              <a:t>- Rostou ceny vstupů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>
                <a:solidFill>
                  <a:srgbClr val="FF0000"/>
                </a:solidFill>
              </a:rPr>
              <a:t>Cena prací (především stavebních)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>
                <a:solidFill>
                  <a:srgbClr val="FF0000"/>
                </a:solidFill>
              </a:rPr>
              <a:t>Cena energií – teplo, elektrická energie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>
                <a:solidFill>
                  <a:srgbClr val="FF0000"/>
                </a:solidFill>
              </a:rPr>
              <a:t>Cena komponent - kalorimetry, baterie,.. 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11770"/>
            <a:ext cx="9036496" cy="940966"/>
          </a:xfrm>
        </p:spPr>
        <p:txBody>
          <a:bodyPr>
            <a:normAutofit/>
          </a:bodyPr>
          <a:lstStyle/>
          <a:p>
            <a:pPr algn="ctr"/>
            <a:r>
              <a:rPr lang="cs-CZ" sz="3600" u="sng" dirty="0">
                <a:solidFill>
                  <a:schemeClr val="tx1"/>
                </a:solidFill>
              </a:rPr>
              <a:t>Hodnocení fungování SVJ k 30.09.2021</a:t>
            </a:r>
            <a:r>
              <a:rPr lang="cs-CZ" sz="36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68320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484784"/>
            <a:ext cx="8856984" cy="3528392"/>
          </a:xfrm>
        </p:spPr>
        <p:txBody>
          <a:bodyPr>
            <a:noAutofit/>
          </a:bodyPr>
          <a:lstStyle/>
          <a:p>
            <a:pPr marL="109728" indent="0">
              <a:spcBef>
                <a:spcPts val="1200"/>
              </a:spcBef>
              <a:buClr>
                <a:schemeClr val="accent4"/>
              </a:buClr>
              <a:buNone/>
            </a:pPr>
            <a:r>
              <a:rPr lang="cs-CZ" sz="3200" b="1" dirty="0">
                <a:solidFill>
                  <a:srgbClr val="FF0000"/>
                </a:solidFill>
              </a:rPr>
              <a:t>- Problém sehnat dodavatele</a:t>
            </a:r>
            <a:endParaRPr lang="cs-CZ" sz="2400" b="1" dirty="0">
              <a:solidFill>
                <a:srgbClr val="FF0000"/>
              </a:solidFill>
            </a:endParaRP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>
                <a:solidFill>
                  <a:srgbClr val="FF0000"/>
                </a:solidFill>
              </a:rPr>
              <a:t>Za rozumnou cenu – rozdíl v ceně třeba i 300%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>
                <a:solidFill>
                  <a:srgbClr val="FF0000"/>
                </a:solidFill>
              </a:rPr>
              <a:t>S rozumným termínem plnění – není vzácné, že urgujeme týdny dodání nabídek.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endParaRPr lang="cs-CZ" sz="2400" b="1" dirty="0">
              <a:solidFill>
                <a:srgbClr val="FF0000"/>
              </a:solidFill>
            </a:endParaRPr>
          </a:p>
          <a:p>
            <a:pPr marL="109728" indent="0">
              <a:spcBef>
                <a:spcPts val="1200"/>
              </a:spcBef>
              <a:buClr>
                <a:schemeClr val="accent4"/>
              </a:buClr>
              <a:buNone/>
            </a:pP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11770"/>
            <a:ext cx="9036496" cy="940966"/>
          </a:xfrm>
        </p:spPr>
        <p:txBody>
          <a:bodyPr>
            <a:normAutofit/>
          </a:bodyPr>
          <a:lstStyle/>
          <a:p>
            <a:pPr algn="ctr"/>
            <a:r>
              <a:rPr lang="cs-CZ" sz="3600" u="sng" dirty="0">
                <a:solidFill>
                  <a:schemeClr val="tx1"/>
                </a:solidFill>
              </a:rPr>
              <a:t>Hodnocení fungování SVJ k 30.09.2021</a:t>
            </a:r>
            <a:r>
              <a:rPr lang="cs-CZ" sz="36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8185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59230" y="1628800"/>
            <a:ext cx="8856984" cy="4819936"/>
          </a:xfrm>
        </p:spPr>
        <p:txBody>
          <a:bodyPr>
            <a:noAutofit/>
          </a:bodyPr>
          <a:lstStyle/>
          <a:p>
            <a:pPr marL="109728" indent="0">
              <a:spcBef>
                <a:spcPts val="1200"/>
              </a:spcBef>
              <a:buClr>
                <a:schemeClr val="accent4"/>
              </a:buClr>
              <a:buNone/>
            </a:pPr>
            <a:r>
              <a:rPr lang="cs-CZ" sz="3200" b="1" dirty="0">
                <a:solidFill>
                  <a:srgbClr val="00B050"/>
                </a:solidFill>
              </a:rPr>
              <a:t>+ Soutěží se i malé zakázky </a:t>
            </a:r>
          </a:p>
          <a:p>
            <a:pPr marL="109728" indent="0">
              <a:spcBef>
                <a:spcPts val="1200"/>
              </a:spcBef>
              <a:buClr>
                <a:schemeClr val="accent4"/>
              </a:buClr>
              <a:buNone/>
            </a:pPr>
            <a:r>
              <a:rPr lang="cs-CZ" sz="3200" b="1" dirty="0">
                <a:solidFill>
                  <a:srgbClr val="00B050"/>
                </a:solidFill>
              </a:rPr>
              <a:t>+ Oslovujeme větší množství firem </a:t>
            </a:r>
          </a:p>
          <a:p>
            <a:pPr marL="109728" indent="0">
              <a:spcBef>
                <a:spcPts val="1200"/>
              </a:spcBef>
              <a:buClr>
                <a:schemeClr val="accent4"/>
              </a:buClr>
              <a:buNone/>
            </a:pPr>
            <a:r>
              <a:rPr lang="cs-CZ" sz="3200" b="1" dirty="0">
                <a:solidFill>
                  <a:srgbClr val="00B050"/>
                </a:solidFill>
              </a:rPr>
              <a:t>+ Nízké pohledávky za vlastníky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>
                <a:solidFill>
                  <a:srgbClr val="00B050"/>
                </a:solidFill>
              </a:rPr>
              <a:t>Důsledně vymáháme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>
                <a:solidFill>
                  <a:srgbClr val="00B050"/>
                </a:solidFill>
              </a:rPr>
              <a:t>45 tis. celkem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>
                <a:solidFill>
                  <a:srgbClr val="00B050"/>
                </a:solidFill>
              </a:rPr>
              <a:t>Největší dluh 7,5 tis.</a:t>
            </a:r>
          </a:p>
          <a:p>
            <a:pPr marL="109728" indent="0">
              <a:spcBef>
                <a:spcPts val="1200"/>
              </a:spcBef>
              <a:buClr>
                <a:schemeClr val="accent4"/>
              </a:buClr>
              <a:buNone/>
            </a:pPr>
            <a:r>
              <a:rPr lang="cs-CZ" sz="3200" b="1" dirty="0"/>
              <a:t>+/- Je vyčerpán potenciál úspor</a:t>
            </a:r>
          </a:p>
          <a:p>
            <a:pPr lvl="1">
              <a:spcBef>
                <a:spcPts val="1200"/>
              </a:spcBef>
              <a:buClr>
                <a:schemeClr val="accent4"/>
              </a:buClr>
            </a:pP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11770"/>
            <a:ext cx="9036496" cy="940966"/>
          </a:xfrm>
        </p:spPr>
        <p:txBody>
          <a:bodyPr>
            <a:normAutofit/>
          </a:bodyPr>
          <a:lstStyle/>
          <a:p>
            <a:pPr algn="ctr"/>
            <a:r>
              <a:rPr lang="cs-CZ" sz="3600" u="sng" dirty="0">
                <a:solidFill>
                  <a:schemeClr val="tx1"/>
                </a:solidFill>
              </a:rPr>
              <a:t>Hodnocení fungování SVJ k 30.09.2021</a:t>
            </a:r>
            <a:r>
              <a:rPr lang="cs-CZ" sz="36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960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59230" y="1412776"/>
            <a:ext cx="8856984" cy="5035960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3200" b="1" dirty="0">
                <a:solidFill>
                  <a:srgbClr val="00B050"/>
                </a:solidFill>
              </a:rPr>
              <a:t> </a:t>
            </a:r>
            <a:r>
              <a:rPr lang="cs-CZ" sz="3200" b="1" dirty="0"/>
              <a:t>Je třeba počítat, že náklady na bydlení porostou – vyšší měsíční platba.</a:t>
            </a:r>
          </a:p>
          <a:p>
            <a:pPr>
              <a:spcBef>
                <a:spcPts val="1200"/>
              </a:spcBef>
              <a:buClr>
                <a:schemeClr val="accent4"/>
              </a:buClr>
            </a:pPr>
            <a:endParaRPr lang="cs-CZ" sz="3200" b="1" dirty="0"/>
          </a:p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3200" b="1" dirty="0"/>
              <a:t>Měla by být navýšena dlouhodobá záloha / fond oprav.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11770"/>
            <a:ext cx="9036496" cy="940966"/>
          </a:xfrm>
        </p:spPr>
        <p:txBody>
          <a:bodyPr>
            <a:normAutofit/>
          </a:bodyPr>
          <a:lstStyle/>
          <a:p>
            <a:pPr algn="ctr"/>
            <a:r>
              <a:rPr lang="cs-CZ" sz="3600" u="sng" dirty="0">
                <a:solidFill>
                  <a:schemeClr val="tx1"/>
                </a:solidFill>
              </a:rPr>
              <a:t>Hodnocení fungování SVJ k 30.09.2021</a:t>
            </a:r>
            <a:r>
              <a:rPr lang="cs-CZ" sz="36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404190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59230" y="1484784"/>
            <a:ext cx="8856984" cy="4104456"/>
          </a:xfrm>
        </p:spPr>
        <p:txBody>
          <a:bodyPr>
            <a:noAutofit/>
          </a:bodyPr>
          <a:lstStyle/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/>
              <a:t>Účast na schůzích výboru</a:t>
            </a:r>
          </a:p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/>
              <a:t>Aktivní podílení se na přípravě a odsouhlasení smluv.</a:t>
            </a:r>
          </a:p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/>
              <a:t>Aktivní řešení dluhů vlastníků, záloh a vyúčtování.</a:t>
            </a:r>
          </a:p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/>
              <a:t>Komunikace s vlastníky.</a:t>
            </a:r>
          </a:p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/>
              <a:t>Příležitostná osobní účast při řešení problémů / vyjednávání zakázek</a:t>
            </a:r>
          </a:p>
          <a:p>
            <a:pPr>
              <a:spcBef>
                <a:spcPts val="1200"/>
              </a:spcBef>
              <a:buClr>
                <a:schemeClr val="accent4"/>
              </a:buClr>
            </a:pPr>
            <a:r>
              <a:rPr lang="cs-CZ" sz="2400" b="1" dirty="0"/>
              <a:t>Aktivní kontrola domu – úklid, závady.</a:t>
            </a:r>
          </a:p>
          <a:p>
            <a:pPr marL="109728" indent="0">
              <a:spcBef>
                <a:spcPts val="1200"/>
              </a:spcBef>
              <a:buClr>
                <a:schemeClr val="accent4"/>
              </a:buClr>
              <a:buNone/>
            </a:pPr>
            <a:endParaRPr lang="cs-CZ" sz="32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11770"/>
            <a:ext cx="9036496" cy="940966"/>
          </a:xfrm>
        </p:spPr>
        <p:txBody>
          <a:bodyPr>
            <a:normAutofit/>
          </a:bodyPr>
          <a:lstStyle/>
          <a:p>
            <a:pPr algn="ctr"/>
            <a:r>
              <a:rPr lang="cs-CZ" sz="3600" u="sng" dirty="0">
                <a:solidFill>
                  <a:schemeClr val="tx1"/>
                </a:solidFill>
              </a:rPr>
              <a:t>Práce kontrolora SVJ 2020/2021</a:t>
            </a:r>
            <a:r>
              <a:rPr lang="cs-CZ" sz="36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750834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877</TotalTime>
  <Words>208</Words>
  <Application>Microsoft Office PowerPoint</Application>
  <PresentationFormat>Předvádění na obrazovce (4:3)</PresentationFormat>
  <Paragraphs>34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2" baseType="lpstr">
      <vt:lpstr>Calibri</vt:lpstr>
      <vt:lpstr>Lucida Sans Unicode</vt:lpstr>
      <vt:lpstr>Verdana</vt:lpstr>
      <vt:lpstr>Wingdings 2</vt:lpstr>
      <vt:lpstr>Wingdings 3</vt:lpstr>
      <vt:lpstr>Shluk</vt:lpstr>
      <vt:lpstr>Zpráva kontrolora bod 4  </vt:lpstr>
      <vt:lpstr>Hodnocení fungování SVJ k 30.09.2021 </vt:lpstr>
      <vt:lpstr>Hodnocení fungování SVJ k 30.09.2021 </vt:lpstr>
      <vt:lpstr>Hodnocení fungování SVJ k 30.09.2021 </vt:lpstr>
      <vt:lpstr>Hodnocení fungování SVJ k 30.09.2021 </vt:lpstr>
      <vt:lpstr>Práce kontrolora SVJ 2020/2021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Zpráva kontrolní komise (12/2014 – 05/2015)</dc:title>
  <dc:creator>Pechanec Miloš</dc:creator>
  <cp:lastModifiedBy>Pechanec Miloš</cp:lastModifiedBy>
  <cp:revision>78</cp:revision>
  <dcterms:created xsi:type="dcterms:W3CDTF">2015-06-02T05:57:41Z</dcterms:created>
  <dcterms:modified xsi:type="dcterms:W3CDTF">2021-10-26T17:30:38Z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3a104e-2916-42dc-a2f6-6210338509ed_Enabled">
    <vt:lpwstr>true</vt:lpwstr>
  </property>
  <property fmtid="{D5CDD505-2E9C-101B-9397-08002B2CF9AE}" pid="3" name="MSIP_Label_2b3a104e-2916-42dc-a2f6-6210338509ed_SetDate">
    <vt:lpwstr>2021-10-26T17:30:38Z</vt:lpwstr>
  </property>
  <property fmtid="{D5CDD505-2E9C-101B-9397-08002B2CF9AE}" pid="4" name="MSIP_Label_2b3a104e-2916-42dc-a2f6-6210338509ed_Method">
    <vt:lpwstr>Standard</vt:lpwstr>
  </property>
  <property fmtid="{D5CDD505-2E9C-101B-9397-08002B2CF9AE}" pid="5" name="MSIP_Label_2b3a104e-2916-42dc-a2f6-6210338509ed_Name">
    <vt:lpwstr>2b3a104e-2916-42dc-a2f6-6210338509ed</vt:lpwstr>
  </property>
  <property fmtid="{D5CDD505-2E9C-101B-9397-08002B2CF9AE}" pid="6" name="MSIP_Label_2b3a104e-2916-42dc-a2f6-6210338509ed_SiteId">
    <vt:lpwstr>e70aafb3-2e89-46a5-ba50-66803e8a4411</vt:lpwstr>
  </property>
  <property fmtid="{D5CDD505-2E9C-101B-9397-08002B2CF9AE}" pid="7" name="MSIP_Label_2b3a104e-2916-42dc-a2f6-6210338509ed_ActionId">
    <vt:lpwstr>32737c88-b087-4495-859a-d59a0911e7ac</vt:lpwstr>
  </property>
  <property fmtid="{D5CDD505-2E9C-101B-9397-08002B2CF9AE}" pid="8" name="MSIP_Label_2b3a104e-2916-42dc-a2f6-6210338509ed_ContentBits">
    <vt:lpwstr>1</vt:lpwstr>
  </property>
</Properties>
</file>