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0"/>
  </p:notesMasterIdLst>
  <p:sldIdLst>
    <p:sldId id="256" r:id="rId2"/>
    <p:sldId id="265" r:id="rId3"/>
    <p:sldId id="260" r:id="rId4"/>
    <p:sldId id="267" r:id="rId5"/>
    <p:sldId id="268" r:id="rId6"/>
    <p:sldId id="266" r:id="rId7"/>
    <p:sldId id="263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594" y="-4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703554-F617-438C-8D7C-43C2BD0C8085}" type="datetimeFigureOut">
              <a:rPr lang="cs-CZ" smtClean="0"/>
              <a:t>7.6.2016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901216-F05A-413F-9E1C-237B6F59F29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8165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901216-F05A-413F-9E1C-237B6F59F29C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89703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nice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4F73D55-C9AD-48B4-9209-FD6563662876}" type="datetimeFigureOut">
              <a:rPr lang="cs-CZ" smtClean="0"/>
              <a:t>7.6.2016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7.6.2016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7.6.2016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7.6.2016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7.6.2016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7.6.2016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7.6.2016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7.6.2016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4F73D55-C9AD-48B4-9209-FD6563662876}" type="datetimeFigureOut">
              <a:rPr lang="cs-CZ" smtClean="0"/>
              <a:t>7.6.2016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nice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7.6.2016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7.6.2016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nice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D4F73D55-C9AD-48B4-9209-FD6563662876}" type="datetimeFigureOut">
              <a:rPr lang="cs-CZ" smtClean="0"/>
              <a:t>7.6.2016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404664"/>
            <a:ext cx="7772400" cy="1470025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Zpráva kontrolní komise</a:t>
            </a:r>
            <a:br>
              <a:rPr lang="cs-CZ" dirty="0" smtClean="0">
                <a:solidFill>
                  <a:schemeClr val="tx1"/>
                </a:solidFill>
              </a:rPr>
            </a:br>
            <a:r>
              <a:rPr lang="cs-CZ" sz="3200" dirty="0" smtClean="0">
                <a:solidFill>
                  <a:schemeClr val="tx1"/>
                </a:solidFill>
              </a:rPr>
              <a:t>(06/2015 – 05/2016)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3528" y="5445224"/>
            <a:ext cx="7772400" cy="1199704"/>
          </a:xfrm>
        </p:spPr>
        <p:txBody>
          <a:bodyPr/>
          <a:lstStyle/>
          <a:p>
            <a:pPr algn="l"/>
            <a:r>
              <a:rPr lang="cs-CZ" dirty="0" smtClean="0">
                <a:solidFill>
                  <a:schemeClr val="tx1"/>
                </a:solidFill>
              </a:rPr>
              <a:t>Shromáždění 07.06.2016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6073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5256584"/>
          </a:xfrm>
        </p:spPr>
        <p:txBody>
          <a:bodyPr>
            <a:noAutofit/>
          </a:bodyPr>
          <a:lstStyle/>
          <a:p>
            <a:pPr>
              <a:spcBef>
                <a:spcPts val="1800"/>
              </a:spcBef>
              <a:buFont typeface="Wingdings" panose="05000000000000000000" pitchFamily="2" charset="2"/>
              <a:buChar char="Ø"/>
            </a:pPr>
            <a:r>
              <a:rPr lang="cs-CZ" sz="2800" b="1" dirty="0" smtClean="0"/>
              <a:t>Práce na vlastní efektivitě </a:t>
            </a:r>
            <a:r>
              <a:rPr lang="cs-CZ" sz="2200" b="1" dirty="0" smtClean="0"/>
              <a:t>= datový formát bilance, výpisů, …</a:t>
            </a:r>
            <a:r>
              <a:rPr lang="cs-CZ" sz="2200" dirty="0" smtClean="0"/>
              <a:t> </a:t>
            </a:r>
            <a:r>
              <a:rPr lang="cs-CZ" sz="2200" b="1" dirty="0" smtClean="0"/>
              <a:t>= dokážeme dělat rychlé kontroly a sledovat trendy. Ale stále je co zlepšovat.</a:t>
            </a:r>
            <a:endParaRPr lang="cs-CZ" sz="2200" dirty="0" smtClean="0"/>
          </a:p>
          <a:p>
            <a:pPr>
              <a:spcBef>
                <a:spcPts val="1800"/>
              </a:spcBef>
              <a:buFont typeface="Wingdings" panose="05000000000000000000" pitchFamily="2" charset="2"/>
              <a:buChar char="Ø"/>
            </a:pPr>
            <a:r>
              <a:rPr lang="cs-CZ" sz="2800" b="1" dirty="0" smtClean="0"/>
              <a:t>Kontrolní činnost chodu SVJ</a:t>
            </a:r>
          </a:p>
          <a:p>
            <a:pPr lvl="1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cs-CZ" sz="2200" b="1" dirty="0" smtClean="0"/>
              <a:t>Účastníme se schůzí výboru. Reviduje smlouvy, kontrolujeme efektivitu výdajů.</a:t>
            </a:r>
          </a:p>
          <a:p>
            <a:pPr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cs-CZ" sz="2800" b="1" dirty="0" smtClean="0"/>
              <a:t>Odpovědi na reklamace a podměty členů </a:t>
            </a:r>
          </a:p>
          <a:p>
            <a:pPr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cs-CZ" sz="2800" b="1" dirty="0" smtClean="0"/>
              <a:t>Aktivní práce v rámci chodu SVJ</a:t>
            </a:r>
          </a:p>
          <a:p>
            <a:pPr lvl="1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cs-CZ" sz="2200" b="1" dirty="0" smtClean="0"/>
              <a:t>U celé řady činností opouštíme kontrolní činnost, a přímo se snažíme ovlivnit chod událostí nebo přímo aktivně pracujeme ve prospěch SVJ (vymáhání, připomínkujeme zamýšlené kroky výboru).</a:t>
            </a:r>
            <a:endParaRPr lang="cs-CZ" sz="2200" b="1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940966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Způsob práce v minulém roce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32917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-180528" y="836712"/>
            <a:ext cx="4824536" cy="3672408"/>
          </a:xfrm>
        </p:spPr>
        <p:txBody>
          <a:bodyPr>
            <a:normAutofit/>
          </a:bodyPr>
          <a:lstStyle/>
          <a:p>
            <a:pPr marL="109728" indent="0">
              <a:spcBef>
                <a:spcPts val="600"/>
              </a:spcBef>
              <a:buNone/>
            </a:pPr>
            <a:r>
              <a:rPr lang="cs-CZ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cs-CZ" sz="2800" b="1" dirty="0" smtClean="0"/>
              <a:t>Máme drahé teplo:</a:t>
            </a:r>
            <a:endParaRPr lang="cs-CZ" sz="2800" b="1" dirty="0"/>
          </a:p>
          <a:p>
            <a:pPr lvl="1">
              <a:spcBef>
                <a:spcPts val="600"/>
              </a:spcBef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cs-CZ" sz="2200" b="1" dirty="0" smtClean="0"/>
              <a:t> stavbu v našem domě financovala PT.</a:t>
            </a:r>
          </a:p>
          <a:p>
            <a:pPr lvl="1">
              <a:spcBef>
                <a:spcPts val="600"/>
              </a:spcBef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cs-CZ" sz="2200" b="1" dirty="0" smtClean="0"/>
              <a:t>Smlouva na 10 let s vysokou sankcí za výpověď.</a:t>
            </a:r>
          </a:p>
          <a:p>
            <a:pPr lvl="1">
              <a:spcBef>
                <a:spcPts val="600"/>
              </a:spcBef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cs-CZ" sz="2200" b="1" dirty="0" smtClean="0"/>
              <a:t> měli jsme chybně uzavřenou smlouvu – vysoký rezervovaný výkon.</a:t>
            </a:r>
            <a:endParaRPr lang="cs-CZ" sz="2200" b="1" dirty="0"/>
          </a:p>
          <a:p>
            <a:pPr>
              <a:spcBef>
                <a:spcPts val="600"/>
              </a:spcBef>
              <a:buFont typeface="Wingdings" panose="05000000000000000000" pitchFamily="2" charset="2"/>
              <a:buChar char="Ø"/>
            </a:pPr>
            <a:endParaRPr lang="cs-CZ" sz="4200" b="1" dirty="0"/>
          </a:p>
          <a:p>
            <a:pPr marL="393192" lvl="1" indent="0">
              <a:spcBef>
                <a:spcPts val="600"/>
              </a:spcBef>
              <a:buSzPct val="68000"/>
              <a:buNone/>
            </a:pPr>
            <a:endParaRPr lang="cs-CZ" sz="2400" b="1" dirty="0"/>
          </a:p>
          <a:p>
            <a:pPr marL="365760" lvl="1" indent="-256032">
              <a:spcBef>
                <a:spcPts val="600"/>
              </a:spcBef>
              <a:buSzPct val="68000"/>
              <a:buFont typeface="Wingdings" panose="05000000000000000000" pitchFamily="2" charset="2"/>
              <a:buChar char="Ø"/>
            </a:pPr>
            <a:endParaRPr lang="cs-CZ" sz="2400" b="1" dirty="0"/>
          </a:p>
          <a:p>
            <a:pPr>
              <a:spcBef>
                <a:spcPts val="1800"/>
              </a:spcBef>
              <a:buFont typeface="Wingdings" panose="05000000000000000000" pitchFamily="2" charset="2"/>
              <a:buChar char="Ø"/>
            </a:pPr>
            <a:endParaRPr lang="cs-CZ" sz="2800" b="1" dirty="0" smtClean="0"/>
          </a:p>
          <a:p>
            <a:pPr>
              <a:spcBef>
                <a:spcPts val="1800"/>
              </a:spcBef>
              <a:buFont typeface="Wingdings" panose="05000000000000000000" pitchFamily="2" charset="2"/>
              <a:buChar char="Ø"/>
            </a:pPr>
            <a:endParaRPr lang="cs-CZ" sz="2800" b="1" dirty="0" smtClean="0">
              <a:solidFill>
                <a:srgbClr val="FF0000"/>
              </a:solidFill>
            </a:endParaRPr>
          </a:p>
          <a:p>
            <a:pPr marL="109728" indent="0">
              <a:spcBef>
                <a:spcPts val="1800"/>
              </a:spcBef>
              <a:buNone/>
            </a:pPr>
            <a:endParaRPr lang="cs-CZ" sz="2400" b="1" dirty="0" smtClean="0"/>
          </a:p>
          <a:p>
            <a:pPr marL="109728" indent="0">
              <a:spcBef>
                <a:spcPts val="1800"/>
              </a:spcBef>
              <a:buNone/>
            </a:pPr>
            <a:endParaRPr lang="cs-CZ" sz="2400" b="1" dirty="0" smtClean="0"/>
          </a:p>
          <a:p>
            <a:pPr marL="109728" indent="0">
              <a:spcBef>
                <a:spcPts val="1800"/>
              </a:spcBef>
              <a:buNone/>
            </a:pPr>
            <a:endParaRPr lang="cs-CZ" sz="2400" b="1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07504" y="44624"/>
            <a:ext cx="8928992" cy="864096"/>
          </a:xfrm>
        </p:spPr>
        <p:txBody>
          <a:bodyPr>
            <a:normAutofit/>
          </a:bodyPr>
          <a:lstStyle/>
          <a:p>
            <a:pPr algn="ctr"/>
            <a:r>
              <a:rPr lang="cs-CZ" dirty="0">
                <a:solidFill>
                  <a:schemeClr val="tx1"/>
                </a:solidFill>
              </a:rPr>
              <a:t>Závěry </a:t>
            </a:r>
            <a:r>
              <a:rPr lang="cs-CZ" dirty="0" smtClean="0">
                <a:solidFill>
                  <a:schemeClr val="tx1"/>
                </a:solidFill>
              </a:rPr>
              <a:t>kontrolní komise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692696"/>
            <a:ext cx="4392488" cy="3208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Zástupný symbol pro obsah 1"/>
          <p:cNvSpPr txBox="1">
            <a:spLocks/>
          </p:cNvSpPr>
          <p:nvPr/>
        </p:nvSpPr>
        <p:spPr>
          <a:xfrm>
            <a:off x="107504" y="3789040"/>
            <a:ext cx="8928992" cy="2376264"/>
          </a:xfrm>
          <a:prstGeom prst="rect">
            <a:avLst/>
          </a:prstGeom>
        </p:spPr>
        <p:txBody>
          <a:bodyPr vert="horz">
            <a:normAutofit fontScale="77500" lnSpcReduction="20000"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>
              <a:spcBef>
                <a:spcPts val="600"/>
              </a:spcBef>
              <a:buFont typeface="Wingdings" panose="05000000000000000000" pitchFamily="2" charset="2"/>
              <a:buChar char="Ø"/>
            </a:pPr>
            <a:endParaRPr lang="cs-CZ" sz="22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09728" indent="0">
              <a:spcBef>
                <a:spcPts val="0"/>
              </a:spcBef>
              <a:buNone/>
            </a:pPr>
            <a:r>
              <a:rPr lang="cs-CZ" sz="2800" b="1" dirty="0" smtClean="0"/>
              <a:t>Výsledky revize (společná práce výbor / KK)</a:t>
            </a:r>
          </a:p>
          <a:p>
            <a:pPr>
              <a:spcBef>
                <a:spcPts val="600"/>
              </a:spcBef>
              <a:buSzPct val="105000"/>
              <a:buFont typeface="Wingdings" panose="05000000000000000000" pitchFamily="2" charset="2"/>
              <a:buChar char="Ø"/>
            </a:pPr>
            <a:r>
              <a:rPr lang="cs-CZ" sz="2200" b="1" dirty="0" smtClean="0"/>
              <a:t>Za rok 2015 dostaneme </a:t>
            </a:r>
            <a:r>
              <a:rPr lang="cs-CZ" sz="2200" b="1" dirty="0" smtClean="0">
                <a:solidFill>
                  <a:srgbClr val="00B050"/>
                </a:solidFill>
              </a:rPr>
              <a:t>vráceno 964 tis. </a:t>
            </a:r>
            <a:r>
              <a:rPr lang="cs-CZ" sz="2200" b="1" dirty="0" smtClean="0"/>
              <a:t>(jednorázová vratka), které budou vráceny společně s vyúčtováním 2016</a:t>
            </a:r>
          </a:p>
          <a:p>
            <a:pPr>
              <a:spcBef>
                <a:spcPts val="600"/>
              </a:spcBef>
              <a:buSzPct val="105000"/>
              <a:buFont typeface="Wingdings" panose="05000000000000000000" pitchFamily="2" charset="2"/>
              <a:buChar char="Ø"/>
            </a:pPr>
            <a:r>
              <a:rPr lang="cs-CZ" sz="2200" b="1" dirty="0" smtClean="0"/>
              <a:t>Původní náklady roku 2016 </a:t>
            </a:r>
            <a:r>
              <a:rPr lang="cs-CZ" sz="2200" b="1" dirty="0" smtClean="0">
                <a:solidFill>
                  <a:srgbClr val="00B050"/>
                </a:solidFill>
              </a:rPr>
              <a:t>klesnou asi o 1,4 milionu.</a:t>
            </a:r>
          </a:p>
          <a:p>
            <a:pPr>
              <a:spcBef>
                <a:spcPts val="600"/>
              </a:spcBef>
              <a:buSzPct val="105000"/>
              <a:buFont typeface="Wingdings" panose="05000000000000000000" pitchFamily="2" charset="2"/>
              <a:buChar char="Ø"/>
            </a:pPr>
            <a:r>
              <a:rPr lang="cs-CZ" sz="2200" b="1" dirty="0" smtClean="0"/>
              <a:t>Náklady  na teplo </a:t>
            </a:r>
            <a:r>
              <a:rPr lang="cs-CZ" sz="2200" b="1" dirty="0" smtClean="0">
                <a:solidFill>
                  <a:srgbClr val="FF0000"/>
                </a:solidFill>
              </a:rPr>
              <a:t>budou vysoké. Pouze jsme zpomalili růst.  </a:t>
            </a:r>
            <a:r>
              <a:rPr lang="cs-CZ" sz="2200" b="1" dirty="0" smtClean="0"/>
              <a:t>Fixní náklady budou v roce 2016 a dále jen o málo menší, než ty ve vyúčtování za 2015. Menší </a:t>
            </a:r>
            <a:r>
              <a:rPr lang="cs-CZ" sz="2200" b="1" dirty="0" smtClean="0"/>
              <a:t>fixní rezervovaný výkon, </a:t>
            </a:r>
            <a:r>
              <a:rPr lang="cs-CZ" sz="2200" b="1" dirty="0" smtClean="0"/>
              <a:t>ale o pár % horší cena.</a:t>
            </a:r>
          </a:p>
          <a:p>
            <a:pPr>
              <a:spcBef>
                <a:spcPts val="0"/>
              </a:spcBef>
              <a:buSzPct val="90000"/>
              <a:buFont typeface="Wingdings" panose="05000000000000000000" pitchFamily="2" charset="2"/>
              <a:buChar char="Ø"/>
            </a:pPr>
            <a:endParaRPr lang="cs-CZ" sz="2200" b="1" dirty="0" smtClean="0"/>
          </a:p>
          <a:p>
            <a:pPr>
              <a:spcBef>
                <a:spcPts val="0"/>
              </a:spcBef>
              <a:buFont typeface="Wingdings" panose="05000000000000000000" pitchFamily="2" charset="2"/>
              <a:buChar char="Ø"/>
            </a:pPr>
            <a:endParaRPr lang="cs-CZ" sz="2200" b="1" dirty="0" smtClean="0"/>
          </a:p>
          <a:p>
            <a:pPr marL="365760" lvl="1" indent="-256032">
              <a:spcBef>
                <a:spcPts val="600"/>
              </a:spcBef>
              <a:buSzPct val="68000"/>
              <a:buFont typeface="Wingdings" panose="05000000000000000000" pitchFamily="2" charset="2"/>
              <a:buChar char="Ø"/>
            </a:pPr>
            <a:endParaRPr lang="cs-CZ" sz="2400" b="1" dirty="0" smtClean="0"/>
          </a:p>
          <a:p>
            <a:pPr>
              <a:spcBef>
                <a:spcPts val="1800"/>
              </a:spcBef>
              <a:buFont typeface="Wingdings" panose="05000000000000000000" pitchFamily="2" charset="2"/>
              <a:buChar char="Ø"/>
            </a:pPr>
            <a:endParaRPr lang="cs-CZ" sz="2800" b="1" dirty="0" smtClean="0"/>
          </a:p>
          <a:p>
            <a:pPr>
              <a:spcBef>
                <a:spcPts val="1800"/>
              </a:spcBef>
              <a:buFont typeface="Wingdings" panose="05000000000000000000" pitchFamily="2" charset="2"/>
              <a:buChar char="Ø"/>
            </a:pPr>
            <a:endParaRPr lang="cs-CZ" sz="2800" b="1" dirty="0" smtClean="0">
              <a:solidFill>
                <a:srgbClr val="FF0000"/>
              </a:solidFill>
            </a:endParaRPr>
          </a:p>
          <a:p>
            <a:pPr marL="109728" indent="0">
              <a:spcBef>
                <a:spcPts val="1800"/>
              </a:spcBef>
              <a:buFont typeface="Wingdings 3"/>
              <a:buNone/>
            </a:pPr>
            <a:endParaRPr lang="cs-CZ" sz="2400" b="1" dirty="0" smtClean="0"/>
          </a:p>
          <a:p>
            <a:pPr marL="109728" indent="0">
              <a:spcBef>
                <a:spcPts val="1800"/>
              </a:spcBef>
              <a:buFont typeface="Wingdings 3"/>
              <a:buNone/>
            </a:pPr>
            <a:endParaRPr lang="cs-CZ" sz="2400" b="1" dirty="0" smtClean="0"/>
          </a:p>
          <a:p>
            <a:pPr marL="109728" indent="0">
              <a:spcBef>
                <a:spcPts val="1800"/>
              </a:spcBef>
              <a:buFont typeface="Wingdings 3"/>
              <a:buNone/>
            </a:pPr>
            <a:endParaRPr lang="cs-CZ" sz="2400" b="1" dirty="0" smtClean="0"/>
          </a:p>
        </p:txBody>
      </p:sp>
      <p:cxnSp>
        <p:nvCxnSpPr>
          <p:cNvPr id="11" name="Přímá spojnice se šipkou 10"/>
          <p:cNvCxnSpPr/>
          <p:nvPr/>
        </p:nvCxnSpPr>
        <p:spPr>
          <a:xfrm flipV="1">
            <a:off x="7020272" y="1556792"/>
            <a:ext cx="1512168" cy="864096"/>
          </a:xfrm>
          <a:prstGeom prst="straightConnector1">
            <a:avLst/>
          </a:prstGeom>
          <a:ln w="635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V="1">
            <a:off x="4644008" y="692696"/>
            <a:ext cx="1368152" cy="1944216"/>
          </a:xfrm>
          <a:prstGeom prst="straightConnector1">
            <a:avLst/>
          </a:prstGeom>
          <a:ln w="635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68458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512" y="836712"/>
            <a:ext cx="8784976" cy="792088"/>
          </a:xfrm>
        </p:spPr>
        <p:txBody>
          <a:bodyPr>
            <a:normAutofit/>
          </a:bodyPr>
          <a:lstStyle/>
          <a:p>
            <a:pPr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cs-CZ" sz="3000" b="1" dirty="0" smtClean="0"/>
              <a:t>Úspěšné vymáhání pohledávek od vlastníků </a:t>
            </a:r>
            <a:endParaRPr lang="cs-CZ" sz="8600" b="1" dirty="0" smtClean="0"/>
          </a:p>
          <a:p>
            <a:pPr>
              <a:spcBef>
                <a:spcPts val="600"/>
              </a:spcBef>
              <a:buFont typeface="Wingdings" panose="05000000000000000000" pitchFamily="2" charset="2"/>
              <a:buChar char="Ø"/>
            </a:pPr>
            <a:endParaRPr lang="cs-CZ" sz="8600" b="1" dirty="0"/>
          </a:p>
          <a:p>
            <a:pPr>
              <a:spcBef>
                <a:spcPts val="600"/>
              </a:spcBef>
              <a:buFont typeface="Wingdings" panose="05000000000000000000" pitchFamily="2" charset="2"/>
              <a:buChar char="Ø"/>
            </a:pPr>
            <a:endParaRPr lang="cs-CZ" sz="8600" b="1" dirty="0"/>
          </a:p>
          <a:p>
            <a:pPr lvl="2" algn="just">
              <a:spcBef>
                <a:spcPts val="600"/>
              </a:spcBef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endParaRPr lang="cs-CZ" sz="2400" b="1" dirty="0"/>
          </a:p>
          <a:p>
            <a:pPr marL="365760" lvl="1" indent="-256032">
              <a:spcBef>
                <a:spcPts val="600"/>
              </a:spcBef>
              <a:buSzPct val="68000"/>
              <a:buFont typeface="Wingdings" panose="05000000000000000000" pitchFamily="2" charset="2"/>
              <a:buChar char="Ø"/>
            </a:pPr>
            <a:endParaRPr lang="cs-CZ" sz="2400" b="1" dirty="0"/>
          </a:p>
          <a:p>
            <a:pPr>
              <a:spcBef>
                <a:spcPts val="1800"/>
              </a:spcBef>
              <a:buFont typeface="Wingdings" panose="05000000000000000000" pitchFamily="2" charset="2"/>
              <a:buChar char="Ø"/>
            </a:pPr>
            <a:endParaRPr lang="cs-CZ" sz="2800" b="1" dirty="0" smtClean="0"/>
          </a:p>
          <a:p>
            <a:pPr>
              <a:spcBef>
                <a:spcPts val="1800"/>
              </a:spcBef>
              <a:buFont typeface="Wingdings" panose="05000000000000000000" pitchFamily="2" charset="2"/>
              <a:buChar char="Ø"/>
            </a:pPr>
            <a:endParaRPr lang="cs-CZ" sz="2800" b="1" dirty="0" smtClean="0">
              <a:solidFill>
                <a:srgbClr val="FF0000"/>
              </a:solidFill>
            </a:endParaRPr>
          </a:p>
          <a:p>
            <a:pPr marL="109728" indent="0">
              <a:spcBef>
                <a:spcPts val="1800"/>
              </a:spcBef>
              <a:buNone/>
            </a:pPr>
            <a:endParaRPr lang="cs-CZ" sz="2400" b="1" dirty="0" smtClean="0"/>
          </a:p>
          <a:p>
            <a:pPr marL="109728" indent="0">
              <a:spcBef>
                <a:spcPts val="1800"/>
              </a:spcBef>
              <a:buNone/>
            </a:pPr>
            <a:endParaRPr lang="cs-CZ" sz="2400" b="1" dirty="0" smtClean="0"/>
          </a:p>
          <a:p>
            <a:pPr marL="109728" indent="0">
              <a:spcBef>
                <a:spcPts val="1800"/>
              </a:spcBef>
              <a:buNone/>
            </a:pPr>
            <a:endParaRPr lang="cs-CZ" sz="2400" b="1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07504" y="44624"/>
            <a:ext cx="8928992" cy="864096"/>
          </a:xfrm>
        </p:spPr>
        <p:txBody>
          <a:bodyPr>
            <a:normAutofit/>
          </a:bodyPr>
          <a:lstStyle/>
          <a:p>
            <a:pPr algn="ctr"/>
            <a:r>
              <a:rPr lang="cs-CZ" dirty="0">
                <a:solidFill>
                  <a:schemeClr val="tx1"/>
                </a:solidFill>
              </a:rPr>
              <a:t>Závěry </a:t>
            </a:r>
            <a:r>
              <a:rPr lang="cs-CZ" dirty="0" smtClean="0">
                <a:solidFill>
                  <a:schemeClr val="tx1"/>
                </a:solidFill>
              </a:rPr>
              <a:t>kontrolní komise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59" y="1412776"/>
            <a:ext cx="4352925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ástupný symbol pro obsah 1"/>
          <p:cNvSpPr txBox="1">
            <a:spLocks/>
          </p:cNvSpPr>
          <p:nvPr/>
        </p:nvSpPr>
        <p:spPr>
          <a:xfrm>
            <a:off x="683568" y="4951299"/>
            <a:ext cx="3672408" cy="740342"/>
          </a:xfrm>
          <a:prstGeom prst="rect">
            <a:avLst/>
          </a:prstGeom>
        </p:spPr>
        <p:txBody>
          <a:bodyPr vert="horz">
            <a:normAutofit fontScale="77500" lnSpcReduction="20000"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109728" indent="0">
              <a:spcBef>
                <a:spcPts val="600"/>
              </a:spcBef>
              <a:buNone/>
            </a:pPr>
            <a:r>
              <a:rPr lang="cs-CZ" sz="2200" b="1" dirty="0" smtClean="0"/>
              <a:t>Dluhy z vyúčtování 2015</a:t>
            </a:r>
          </a:p>
          <a:p>
            <a:pPr marL="109728" indent="0">
              <a:spcBef>
                <a:spcPts val="600"/>
              </a:spcBef>
              <a:buNone/>
            </a:pPr>
            <a:r>
              <a:rPr lang="cs-CZ" sz="600" b="1" dirty="0" smtClean="0"/>
              <a:t> </a:t>
            </a:r>
          </a:p>
          <a:p>
            <a:pPr marL="109728" indent="0">
              <a:spcBef>
                <a:spcPts val="600"/>
              </a:spcBef>
              <a:buNone/>
            </a:pPr>
            <a:r>
              <a:rPr lang="cs-CZ" sz="2200" b="1" dirty="0" smtClean="0"/>
              <a:t>Staré dluhy</a:t>
            </a:r>
          </a:p>
          <a:p>
            <a:pPr>
              <a:spcBef>
                <a:spcPts val="600"/>
              </a:spcBef>
              <a:buFont typeface="Wingdings" panose="05000000000000000000" pitchFamily="2" charset="2"/>
              <a:buChar char="Ø"/>
            </a:pPr>
            <a:endParaRPr lang="cs-CZ" sz="8600" b="1" dirty="0" smtClean="0"/>
          </a:p>
          <a:p>
            <a:pPr>
              <a:spcBef>
                <a:spcPts val="600"/>
              </a:spcBef>
              <a:buFont typeface="Wingdings" panose="05000000000000000000" pitchFamily="2" charset="2"/>
              <a:buChar char="Ø"/>
            </a:pPr>
            <a:endParaRPr lang="cs-CZ" sz="8600" b="1" dirty="0" smtClean="0"/>
          </a:p>
          <a:p>
            <a:pPr>
              <a:spcBef>
                <a:spcPts val="600"/>
              </a:spcBef>
              <a:buFont typeface="Wingdings" panose="05000000000000000000" pitchFamily="2" charset="2"/>
              <a:buChar char="Ø"/>
            </a:pPr>
            <a:endParaRPr lang="cs-CZ" sz="8600" b="1" dirty="0" smtClean="0"/>
          </a:p>
          <a:p>
            <a:pPr>
              <a:spcBef>
                <a:spcPts val="600"/>
              </a:spcBef>
              <a:buFont typeface="Wingdings" panose="05000000000000000000" pitchFamily="2" charset="2"/>
              <a:buChar char="Ø"/>
            </a:pPr>
            <a:endParaRPr lang="cs-CZ" sz="8600" b="1" dirty="0" smtClean="0"/>
          </a:p>
          <a:p>
            <a:pPr>
              <a:spcBef>
                <a:spcPts val="600"/>
              </a:spcBef>
              <a:buFont typeface="Wingdings" panose="05000000000000000000" pitchFamily="2" charset="2"/>
              <a:buChar char="Ø"/>
            </a:pPr>
            <a:endParaRPr lang="cs-CZ" sz="8600" b="1" dirty="0" smtClean="0"/>
          </a:p>
          <a:p>
            <a:pPr>
              <a:spcBef>
                <a:spcPts val="600"/>
              </a:spcBef>
              <a:buFont typeface="Wingdings" panose="05000000000000000000" pitchFamily="2" charset="2"/>
              <a:buChar char="Ø"/>
            </a:pPr>
            <a:endParaRPr lang="cs-CZ" sz="8600" b="1" dirty="0" smtClean="0"/>
          </a:p>
          <a:p>
            <a:pPr>
              <a:spcBef>
                <a:spcPts val="600"/>
              </a:spcBef>
              <a:buFont typeface="Wingdings" panose="05000000000000000000" pitchFamily="2" charset="2"/>
              <a:buChar char="Ø"/>
            </a:pPr>
            <a:endParaRPr lang="cs-CZ" sz="8600" b="1" dirty="0" smtClean="0"/>
          </a:p>
          <a:p>
            <a:pPr lvl="2" algn="just">
              <a:spcBef>
                <a:spcPts val="600"/>
              </a:spcBef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endParaRPr lang="cs-CZ" sz="2400" b="1" dirty="0" smtClean="0"/>
          </a:p>
          <a:p>
            <a:pPr marL="365760" lvl="1" indent="-256032">
              <a:spcBef>
                <a:spcPts val="600"/>
              </a:spcBef>
              <a:buSzPct val="68000"/>
              <a:buFont typeface="Wingdings" panose="05000000000000000000" pitchFamily="2" charset="2"/>
              <a:buChar char="Ø"/>
            </a:pPr>
            <a:endParaRPr lang="cs-CZ" sz="2400" b="1" dirty="0" smtClean="0"/>
          </a:p>
          <a:p>
            <a:pPr>
              <a:spcBef>
                <a:spcPts val="1800"/>
              </a:spcBef>
              <a:buFont typeface="Wingdings" panose="05000000000000000000" pitchFamily="2" charset="2"/>
              <a:buChar char="Ø"/>
            </a:pPr>
            <a:endParaRPr lang="cs-CZ" sz="2800" b="1" dirty="0" smtClean="0"/>
          </a:p>
          <a:p>
            <a:pPr>
              <a:spcBef>
                <a:spcPts val="1800"/>
              </a:spcBef>
              <a:buFont typeface="Wingdings" panose="05000000000000000000" pitchFamily="2" charset="2"/>
              <a:buChar char="Ø"/>
            </a:pPr>
            <a:endParaRPr lang="cs-CZ" sz="2800" b="1" dirty="0" smtClean="0">
              <a:solidFill>
                <a:srgbClr val="FF0000"/>
              </a:solidFill>
            </a:endParaRPr>
          </a:p>
          <a:p>
            <a:pPr marL="109728" indent="0">
              <a:spcBef>
                <a:spcPts val="1800"/>
              </a:spcBef>
              <a:buFont typeface="Wingdings 3"/>
              <a:buNone/>
            </a:pPr>
            <a:endParaRPr lang="cs-CZ" sz="2400" b="1" dirty="0" smtClean="0"/>
          </a:p>
          <a:p>
            <a:pPr marL="109728" indent="0">
              <a:spcBef>
                <a:spcPts val="1800"/>
              </a:spcBef>
              <a:buFont typeface="Wingdings 3"/>
              <a:buNone/>
            </a:pPr>
            <a:endParaRPr lang="cs-CZ" sz="2400" b="1" dirty="0" smtClean="0"/>
          </a:p>
          <a:p>
            <a:pPr marL="109728" indent="0">
              <a:spcBef>
                <a:spcPts val="1800"/>
              </a:spcBef>
              <a:buFont typeface="Wingdings 3"/>
              <a:buNone/>
            </a:pPr>
            <a:endParaRPr lang="cs-CZ" sz="2400" b="1" dirty="0" smtClean="0"/>
          </a:p>
        </p:txBody>
      </p:sp>
      <p:sp>
        <p:nvSpPr>
          <p:cNvPr id="7" name="Zaoblený obdélník 6"/>
          <p:cNvSpPr/>
          <p:nvPr/>
        </p:nvSpPr>
        <p:spPr>
          <a:xfrm>
            <a:off x="395536" y="4869160"/>
            <a:ext cx="258479" cy="288032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aoblený obdélník 9"/>
          <p:cNvSpPr/>
          <p:nvPr/>
        </p:nvSpPr>
        <p:spPr>
          <a:xfrm>
            <a:off x="385932" y="5321470"/>
            <a:ext cx="258479" cy="288032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Zástupný symbol pro obsah 1"/>
          <p:cNvSpPr txBox="1">
            <a:spLocks/>
          </p:cNvSpPr>
          <p:nvPr/>
        </p:nvSpPr>
        <p:spPr>
          <a:xfrm>
            <a:off x="4078501" y="1924642"/>
            <a:ext cx="4968553" cy="3880622"/>
          </a:xfrm>
          <a:prstGeom prst="rect">
            <a:avLst/>
          </a:prstGeom>
        </p:spPr>
        <p:txBody>
          <a:bodyPr vert="horz">
            <a:normAutofit fontScale="77500" lnSpcReduction="20000"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cs-CZ" sz="2200" b="1" dirty="0" smtClean="0"/>
              <a:t>Pokles o téměř 350 / 450 tis.</a:t>
            </a:r>
          </a:p>
          <a:p>
            <a:pPr>
              <a:spcBef>
                <a:spcPts val="1800"/>
              </a:spcBef>
              <a:buFont typeface="Wingdings" panose="05000000000000000000" pitchFamily="2" charset="2"/>
              <a:buChar char="Ø"/>
            </a:pPr>
            <a:r>
              <a:rPr lang="cs-CZ" sz="2200" b="1" dirty="0">
                <a:solidFill>
                  <a:srgbClr val="FF0000"/>
                </a:solidFill>
              </a:rPr>
              <a:t>Aktuálně máme 49 </a:t>
            </a:r>
            <a:r>
              <a:rPr lang="cs-CZ" sz="2200" b="1" dirty="0" smtClean="0">
                <a:solidFill>
                  <a:srgbClr val="FF0000"/>
                </a:solidFill>
              </a:rPr>
              <a:t>dlužníků (v lednu 2015 jich bylo 53), </a:t>
            </a:r>
            <a:r>
              <a:rPr lang="cs-CZ" sz="2200" b="1" dirty="0">
                <a:solidFill>
                  <a:srgbClr val="FF0000"/>
                </a:solidFill>
              </a:rPr>
              <a:t>tj. cca každý 6-tý vlastník je dlužníkem SVJ</a:t>
            </a:r>
            <a:r>
              <a:rPr lang="cs-CZ" sz="2200" b="1" dirty="0" smtClean="0">
                <a:solidFill>
                  <a:srgbClr val="FF0000"/>
                </a:solidFill>
              </a:rPr>
              <a:t>.</a:t>
            </a:r>
          </a:p>
          <a:p>
            <a:pPr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cs-CZ" sz="2200" b="1" dirty="0" smtClean="0"/>
              <a:t>Klesá nám průměrný dluh na jednoho vlastníka, protože s měsíční  frekvencí vymáháme (e-mail, pošta, telefon). </a:t>
            </a:r>
          </a:p>
          <a:p>
            <a:pPr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cs-CZ" sz="2200" b="1" dirty="0" smtClean="0"/>
              <a:t>Soudní žaloby – 4 vlastníci (tři uhradili své závazky včetně soudních poplatků, poslední vázne na pomalosti soudu, jeho dluh je cca 36 tis.)</a:t>
            </a:r>
          </a:p>
          <a:p>
            <a:pPr>
              <a:spcBef>
                <a:spcPts val="600"/>
              </a:spcBef>
              <a:buFont typeface="Wingdings" panose="05000000000000000000" pitchFamily="2" charset="2"/>
              <a:buChar char="Ø"/>
            </a:pPr>
            <a:endParaRPr lang="cs-CZ" sz="2400" b="1" dirty="0" smtClean="0"/>
          </a:p>
          <a:p>
            <a:pPr marL="109728" indent="0">
              <a:spcBef>
                <a:spcPts val="600"/>
              </a:spcBef>
              <a:buNone/>
            </a:pPr>
            <a:r>
              <a:rPr lang="cs-CZ" sz="1000" b="1" dirty="0" smtClean="0"/>
              <a:t> </a:t>
            </a:r>
          </a:p>
          <a:p>
            <a:pPr marL="109728" indent="0">
              <a:spcBef>
                <a:spcPts val="600"/>
              </a:spcBef>
              <a:buNone/>
            </a:pPr>
            <a:endParaRPr lang="cs-CZ" sz="2400" b="1" dirty="0" smtClean="0"/>
          </a:p>
          <a:p>
            <a:pPr>
              <a:spcBef>
                <a:spcPts val="600"/>
              </a:spcBef>
              <a:buFont typeface="Wingdings" panose="05000000000000000000" pitchFamily="2" charset="2"/>
              <a:buChar char="Ø"/>
            </a:pPr>
            <a:endParaRPr lang="cs-CZ" sz="8600" b="1" dirty="0" smtClean="0"/>
          </a:p>
          <a:p>
            <a:pPr marL="109728" indent="0">
              <a:spcBef>
                <a:spcPts val="600"/>
              </a:spcBef>
              <a:buNone/>
            </a:pPr>
            <a:endParaRPr lang="cs-CZ" sz="8600" b="1" dirty="0" smtClean="0"/>
          </a:p>
          <a:p>
            <a:pPr>
              <a:spcBef>
                <a:spcPts val="600"/>
              </a:spcBef>
              <a:buFont typeface="Wingdings" panose="05000000000000000000" pitchFamily="2" charset="2"/>
              <a:buChar char="Ø"/>
            </a:pPr>
            <a:endParaRPr lang="cs-CZ" sz="8600" b="1" dirty="0" smtClean="0"/>
          </a:p>
          <a:p>
            <a:pPr>
              <a:spcBef>
                <a:spcPts val="600"/>
              </a:spcBef>
              <a:buFont typeface="Wingdings" panose="05000000000000000000" pitchFamily="2" charset="2"/>
              <a:buChar char="Ø"/>
            </a:pPr>
            <a:endParaRPr lang="cs-CZ" sz="8600" b="1" dirty="0" smtClean="0"/>
          </a:p>
          <a:p>
            <a:pPr>
              <a:spcBef>
                <a:spcPts val="600"/>
              </a:spcBef>
              <a:buFont typeface="Wingdings" panose="05000000000000000000" pitchFamily="2" charset="2"/>
              <a:buChar char="Ø"/>
            </a:pPr>
            <a:endParaRPr lang="cs-CZ" sz="8600" b="1" dirty="0" smtClean="0"/>
          </a:p>
          <a:p>
            <a:pPr>
              <a:spcBef>
                <a:spcPts val="600"/>
              </a:spcBef>
              <a:buFont typeface="Wingdings" panose="05000000000000000000" pitchFamily="2" charset="2"/>
              <a:buChar char="Ø"/>
            </a:pPr>
            <a:endParaRPr lang="cs-CZ" sz="8600" b="1" dirty="0" smtClean="0"/>
          </a:p>
          <a:p>
            <a:pPr>
              <a:spcBef>
                <a:spcPts val="600"/>
              </a:spcBef>
              <a:buFont typeface="Wingdings" panose="05000000000000000000" pitchFamily="2" charset="2"/>
              <a:buChar char="Ø"/>
            </a:pPr>
            <a:endParaRPr lang="cs-CZ" sz="8600" b="1" dirty="0" smtClean="0"/>
          </a:p>
          <a:p>
            <a:pPr lvl="2" algn="just">
              <a:spcBef>
                <a:spcPts val="600"/>
              </a:spcBef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endParaRPr lang="cs-CZ" sz="2400" b="1" dirty="0" smtClean="0"/>
          </a:p>
          <a:p>
            <a:pPr marL="365760" lvl="1" indent="-256032">
              <a:spcBef>
                <a:spcPts val="600"/>
              </a:spcBef>
              <a:buSzPct val="68000"/>
              <a:buFont typeface="Wingdings" panose="05000000000000000000" pitchFamily="2" charset="2"/>
              <a:buChar char="Ø"/>
            </a:pPr>
            <a:endParaRPr lang="cs-CZ" sz="2400" b="1" dirty="0" smtClean="0"/>
          </a:p>
          <a:p>
            <a:pPr>
              <a:spcBef>
                <a:spcPts val="1800"/>
              </a:spcBef>
              <a:buFont typeface="Wingdings" panose="05000000000000000000" pitchFamily="2" charset="2"/>
              <a:buChar char="Ø"/>
            </a:pPr>
            <a:endParaRPr lang="cs-CZ" sz="2800" b="1" dirty="0" smtClean="0"/>
          </a:p>
          <a:p>
            <a:pPr>
              <a:spcBef>
                <a:spcPts val="1800"/>
              </a:spcBef>
              <a:buFont typeface="Wingdings" panose="05000000000000000000" pitchFamily="2" charset="2"/>
              <a:buChar char="Ø"/>
            </a:pPr>
            <a:endParaRPr lang="cs-CZ" sz="2800" b="1" dirty="0" smtClean="0">
              <a:solidFill>
                <a:srgbClr val="FF0000"/>
              </a:solidFill>
            </a:endParaRPr>
          </a:p>
          <a:p>
            <a:pPr marL="109728" indent="0">
              <a:spcBef>
                <a:spcPts val="1800"/>
              </a:spcBef>
              <a:buFont typeface="Wingdings 3"/>
              <a:buNone/>
            </a:pPr>
            <a:endParaRPr lang="cs-CZ" sz="2400" b="1" dirty="0" smtClean="0"/>
          </a:p>
          <a:p>
            <a:pPr marL="109728" indent="0">
              <a:spcBef>
                <a:spcPts val="1800"/>
              </a:spcBef>
              <a:buFont typeface="Wingdings 3"/>
              <a:buNone/>
            </a:pPr>
            <a:endParaRPr lang="cs-CZ" sz="2400" b="1" dirty="0" smtClean="0"/>
          </a:p>
          <a:p>
            <a:pPr marL="109728" indent="0">
              <a:spcBef>
                <a:spcPts val="1800"/>
              </a:spcBef>
              <a:buFont typeface="Wingdings 3"/>
              <a:buNone/>
            </a:pPr>
            <a:endParaRPr lang="cs-CZ" sz="2400" b="1" dirty="0" smtClean="0"/>
          </a:p>
        </p:txBody>
      </p:sp>
      <p:sp>
        <p:nvSpPr>
          <p:cNvPr id="12" name="Pravá složená závorka 11"/>
          <p:cNvSpPr/>
          <p:nvPr/>
        </p:nvSpPr>
        <p:spPr>
          <a:xfrm>
            <a:off x="2699792" y="3068960"/>
            <a:ext cx="288032" cy="864096"/>
          </a:xfrm>
          <a:prstGeom prst="rightBrac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4995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512" y="1196752"/>
            <a:ext cx="8784976" cy="4536504"/>
          </a:xfrm>
        </p:spPr>
        <p:txBody>
          <a:bodyPr>
            <a:normAutofit fontScale="77500" lnSpcReduction="20000"/>
          </a:bodyPr>
          <a:lstStyle/>
          <a:p>
            <a:pPr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cs-CZ" sz="4500" b="1" dirty="0"/>
              <a:t>Efektivita výdajů</a:t>
            </a:r>
          </a:p>
          <a:p>
            <a:pPr lvl="2" algn="just">
              <a:spcBef>
                <a:spcPts val="2400"/>
              </a:spcBef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cs-CZ" sz="5100" b="1" dirty="0"/>
              <a:t> </a:t>
            </a:r>
            <a:r>
              <a:rPr lang="cs-CZ" sz="3500" b="1" dirty="0"/>
              <a:t>Výbor se velmi snaží o efektivní vynakládání prostředků. I na malé položky si nechává dávat nabídky. U monopolních dodavatelů se snaží vyjednat slevu …</a:t>
            </a:r>
          </a:p>
          <a:p>
            <a:pPr lvl="2" algn="just">
              <a:spcBef>
                <a:spcPts val="2400"/>
              </a:spcBef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cs-CZ" sz="3500" b="1" dirty="0" smtClean="0"/>
              <a:t> Primárně je snaha nejdříve reklamovat.</a:t>
            </a:r>
            <a:endParaRPr lang="cs-CZ" sz="3500" b="1" dirty="0"/>
          </a:p>
          <a:p>
            <a:pPr lvl="2" algn="just">
              <a:spcBef>
                <a:spcPts val="2400"/>
              </a:spcBef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cs-CZ" sz="3500" b="1" dirty="0" smtClean="0"/>
              <a:t> </a:t>
            </a:r>
            <a:r>
              <a:rPr lang="cs-CZ" sz="3500" b="1" dirty="0" smtClean="0"/>
              <a:t>Často  </a:t>
            </a:r>
            <a:r>
              <a:rPr lang="cs-CZ" sz="3500" b="1" dirty="0"/>
              <a:t>to  má za následek, že řešení </a:t>
            </a:r>
            <a:r>
              <a:rPr lang="cs-CZ" sz="3500" b="1" dirty="0" smtClean="0"/>
              <a:t> problémů </a:t>
            </a:r>
            <a:r>
              <a:rPr lang="cs-CZ" sz="3500" b="1" dirty="0"/>
              <a:t>trvá déle.</a:t>
            </a:r>
          </a:p>
          <a:p>
            <a:pPr>
              <a:spcBef>
                <a:spcPts val="600"/>
              </a:spcBef>
              <a:buFont typeface="Wingdings" panose="05000000000000000000" pitchFamily="2" charset="2"/>
              <a:buChar char="Ø"/>
            </a:pPr>
            <a:endParaRPr lang="cs-CZ" sz="4200" b="1" dirty="0"/>
          </a:p>
          <a:p>
            <a:pPr marL="393192" lvl="1" indent="0">
              <a:spcBef>
                <a:spcPts val="600"/>
              </a:spcBef>
              <a:buSzPct val="68000"/>
              <a:buNone/>
            </a:pPr>
            <a:endParaRPr lang="cs-CZ" sz="2400" b="1" dirty="0"/>
          </a:p>
          <a:p>
            <a:pPr marL="365760" lvl="1" indent="-256032">
              <a:spcBef>
                <a:spcPts val="600"/>
              </a:spcBef>
              <a:buSzPct val="68000"/>
              <a:buFont typeface="Wingdings" panose="05000000000000000000" pitchFamily="2" charset="2"/>
              <a:buChar char="Ø"/>
            </a:pPr>
            <a:endParaRPr lang="cs-CZ" sz="2400" b="1" dirty="0"/>
          </a:p>
          <a:p>
            <a:pPr>
              <a:spcBef>
                <a:spcPts val="1800"/>
              </a:spcBef>
              <a:buFont typeface="Wingdings" panose="05000000000000000000" pitchFamily="2" charset="2"/>
              <a:buChar char="Ø"/>
            </a:pPr>
            <a:endParaRPr lang="cs-CZ" sz="2800" b="1" dirty="0" smtClean="0"/>
          </a:p>
          <a:p>
            <a:pPr>
              <a:spcBef>
                <a:spcPts val="1800"/>
              </a:spcBef>
              <a:buFont typeface="Wingdings" panose="05000000000000000000" pitchFamily="2" charset="2"/>
              <a:buChar char="Ø"/>
            </a:pPr>
            <a:endParaRPr lang="cs-CZ" sz="2800" b="1" dirty="0" smtClean="0">
              <a:solidFill>
                <a:srgbClr val="FF0000"/>
              </a:solidFill>
            </a:endParaRPr>
          </a:p>
          <a:p>
            <a:pPr marL="109728" indent="0">
              <a:spcBef>
                <a:spcPts val="1800"/>
              </a:spcBef>
              <a:buNone/>
            </a:pPr>
            <a:endParaRPr lang="cs-CZ" sz="2400" b="1" dirty="0" smtClean="0"/>
          </a:p>
          <a:p>
            <a:pPr marL="109728" indent="0">
              <a:spcBef>
                <a:spcPts val="1800"/>
              </a:spcBef>
              <a:buNone/>
            </a:pPr>
            <a:endParaRPr lang="cs-CZ" sz="2400" b="1" dirty="0" smtClean="0"/>
          </a:p>
          <a:p>
            <a:pPr marL="109728" indent="0">
              <a:spcBef>
                <a:spcPts val="1800"/>
              </a:spcBef>
              <a:buNone/>
            </a:pPr>
            <a:endParaRPr lang="cs-CZ" sz="2400" b="1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07504" y="44624"/>
            <a:ext cx="8928992" cy="864096"/>
          </a:xfrm>
        </p:spPr>
        <p:txBody>
          <a:bodyPr>
            <a:normAutofit/>
          </a:bodyPr>
          <a:lstStyle/>
          <a:p>
            <a:pPr algn="ctr"/>
            <a:r>
              <a:rPr lang="cs-CZ" dirty="0">
                <a:solidFill>
                  <a:schemeClr val="tx1"/>
                </a:solidFill>
              </a:rPr>
              <a:t>Závěry </a:t>
            </a:r>
            <a:r>
              <a:rPr lang="cs-CZ" dirty="0" smtClean="0">
                <a:solidFill>
                  <a:schemeClr val="tx1"/>
                </a:solidFill>
              </a:rPr>
              <a:t>kontrolní komise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8427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512" y="1196752"/>
            <a:ext cx="8784976" cy="5112568"/>
          </a:xfrm>
        </p:spPr>
        <p:txBody>
          <a:bodyPr>
            <a:normAutofit fontScale="25000" lnSpcReduction="20000"/>
          </a:bodyPr>
          <a:lstStyle/>
          <a:p>
            <a:pPr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cs-CZ" sz="11200" b="1" dirty="0" smtClean="0"/>
              <a:t>Pojistné události</a:t>
            </a:r>
          </a:p>
          <a:p>
            <a:pPr lvl="2" algn="just">
              <a:spcBef>
                <a:spcPts val="600"/>
              </a:spcBef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cs-CZ" sz="9000" b="1" dirty="0" smtClean="0"/>
              <a:t> Rozeběhlo se jejich řešení</a:t>
            </a:r>
          </a:p>
          <a:p>
            <a:pPr lvl="2" algn="just">
              <a:spcBef>
                <a:spcPts val="600"/>
              </a:spcBef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cs-CZ" sz="9000" b="1" dirty="0" smtClean="0"/>
              <a:t> Nestačila nám pojistná suma, došlo k navýšení pojistky</a:t>
            </a:r>
          </a:p>
          <a:p>
            <a:pPr>
              <a:spcBef>
                <a:spcPts val="600"/>
              </a:spcBef>
              <a:buFont typeface="Wingdings" panose="05000000000000000000" pitchFamily="2" charset="2"/>
              <a:buChar char="Ø"/>
            </a:pPr>
            <a:endParaRPr lang="cs-CZ" sz="4200" b="1" dirty="0"/>
          </a:p>
          <a:p>
            <a:pPr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cs-CZ" sz="11200" b="1" dirty="0" smtClean="0"/>
              <a:t>Kontrola činnosti výboru</a:t>
            </a:r>
          </a:p>
          <a:p>
            <a:pPr lvl="2">
              <a:spcBef>
                <a:spcPts val="600"/>
              </a:spcBef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cs-CZ" sz="10600" b="1" dirty="0"/>
              <a:t> </a:t>
            </a:r>
            <a:r>
              <a:rPr lang="cs-CZ" sz="9200" b="1" dirty="0"/>
              <a:t>V</a:t>
            </a:r>
            <a:r>
              <a:rPr lang="cs-CZ" sz="9200" b="1" dirty="0" smtClean="0"/>
              <a:t>ýbor se pravidelně schází</a:t>
            </a:r>
          </a:p>
          <a:p>
            <a:pPr lvl="2">
              <a:spcBef>
                <a:spcPts val="600"/>
              </a:spcBef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cs-CZ" sz="9200" b="1" dirty="0" smtClean="0"/>
              <a:t> Aktivně řeší problémy SVJ</a:t>
            </a:r>
          </a:p>
          <a:p>
            <a:pPr lvl="2">
              <a:spcBef>
                <a:spcPts val="600"/>
              </a:spcBef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cs-CZ" sz="9200" b="1" dirty="0" smtClean="0"/>
              <a:t> Velmi aktivně komunikuje vůči členům SVJ</a:t>
            </a:r>
          </a:p>
          <a:p>
            <a:pPr>
              <a:spcBef>
                <a:spcPts val="600"/>
              </a:spcBef>
              <a:buFont typeface="Wingdings" panose="05000000000000000000" pitchFamily="2" charset="2"/>
              <a:buChar char="Ø"/>
            </a:pPr>
            <a:endParaRPr lang="cs-CZ" sz="11200" b="1" dirty="0" smtClean="0"/>
          </a:p>
          <a:p>
            <a:pPr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cs-CZ" sz="11200" b="1" dirty="0" smtClean="0"/>
              <a:t>Hospodaření SVJ</a:t>
            </a:r>
          </a:p>
          <a:p>
            <a:pPr lvl="2" algn="just">
              <a:spcBef>
                <a:spcPts val="600"/>
              </a:spcBef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cs-CZ" sz="9200" b="1" dirty="0" smtClean="0"/>
              <a:t>Viz. zpráva o hospodaření.</a:t>
            </a:r>
          </a:p>
          <a:p>
            <a:pPr marL="630936" lvl="2" indent="0" algn="just">
              <a:spcBef>
                <a:spcPts val="600"/>
              </a:spcBef>
              <a:buClr>
                <a:schemeClr val="bg2">
                  <a:lumMod val="50000"/>
                </a:schemeClr>
              </a:buClr>
              <a:buNone/>
            </a:pPr>
            <a:endParaRPr lang="cs-CZ" sz="9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spcBef>
                <a:spcPts val="600"/>
              </a:spcBef>
              <a:buFont typeface="Wingdings" panose="05000000000000000000" pitchFamily="2" charset="2"/>
              <a:buChar char="Ø"/>
            </a:pPr>
            <a:endParaRPr lang="cs-CZ" sz="10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365760" lvl="1" indent="-256032">
              <a:spcBef>
                <a:spcPts val="1800"/>
              </a:spcBef>
              <a:buSzPct val="68000"/>
              <a:buFont typeface="Wingdings" panose="05000000000000000000" pitchFamily="2" charset="2"/>
              <a:buChar char="Ø"/>
            </a:pPr>
            <a:endParaRPr lang="cs-CZ" sz="4200" b="1" dirty="0">
              <a:solidFill>
                <a:srgbClr val="FF0000"/>
              </a:solidFill>
            </a:endParaRPr>
          </a:p>
          <a:p>
            <a:pPr marL="393192" lvl="1" indent="0">
              <a:spcBef>
                <a:spcPts val="600"/>
              </a:spcBef>
              <a:buSzPct val="68000"/>
              <a:buNone/>
            </a:pPr>
            <a:endParaRPr lang="cs-CZ" sz="2400" b="1" dirty="0"/>
          </a:p>
          <a:p>
            <a:pPr marL="365760" lvl="1" indent="-256032">
              <a:spcBef>
                <a:spcPts val="600"/>
              </a:spcBef>
              <a:buSzPct val="68000"/>
              <a:buFont typeface="Wingdings" panose="05000000000000000000" pitchFamily="2" charset="2"/>
              <a:buChar char="Ø"/>
            </a:pPr>
            <a:endParaRPr lang="cs-CZ" sz="2400" b="1" dirty="0"/>
          </a:p>
          <a:p>
            <a:pPr>
              <a:spcBef>
                <a:spcPts val="1800"/>
              </a:spcBef>
              <a:buFont typeface="Wingdings" panose="05000000000000000000" pitchFamily="2" charset="2"/>
              <a:buChar char="Ø"/>
            </a:pPr>
            <a:endParaRPr lang="cs-CZ" sz="2800" b="1" dirty="0" smtClean="0"/>
          </a:p>
          <a:p>
            <a:pPr>
              <a:spcBef>
                <a:spcPts val="1800"/>
              </a:spcBef>
              <a:buFont typeface="Wingdings" panose="05000000000000000000" pitchFamily="2" charset="2"/>
              <a:buChar char="Ø"/>
            </a:pPr>
            <a:endParaRPr lang="cs-CZ" sz="2800" b="1" dirty="0" smtClean="0">
              <a:solidFill>
                <a:srgbClr val="FF0000"/>
              </a:solidFill>
            </a:endParaRPr>
          </a:p>
          <a:p>
            <a:pPr marL="109728" indent="0">
              <a:spcBef>
                <a:spcPts val="1800"/>
              </a:spcBef>
              <a:buNone/>
            </a:pPr>
            <a:endParaRPr lang="cs-CZ" sz="2400" b="1" dirty="0" smtClean="0"/>
          </a:p>
          <a:p>
            <a:pPr marL="109728" indent="0">
              <a:spcBef>
                <a:spcPts val="1800"/>
              </a:spcBef>
              <a:buNone/>
            </a:pPr>
            <a:endParaRPr lang="cs-CZ" sz="2400" b="1" dirty="0" smtClean="0"/>
          </a:p>
          <a:p>
            <a:pPr marL="109728" indent="0">
              <a:spcBef>
                <a:spcPts val="1800"/>
              </a:spcBef>
              <a:buNone/>
            </a:pPr>
            <a:endParaRPr lang="cs-CZ" sz="2400" b="1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07504" y="188640"/>
            <a:ext cx="8928992" cy="864096"/>
          </a:xfrm>
        </p:spPr>
        <p:txBody>
          <a:bodyPr>
            <a:normAutofit/>
          </a:bodyPr>
          <a:lstStyle/>
          <a:p>
            <a:pPr algn="ctr"/>
            <a:r>
              <a:rPr lang="cs-CZ" dirty="0">
                <a:solidFill>
                  <a:schemeClr val="tx1"/>
                </a:solidFill>
              </a:rPr>
              <a:t>Závěry kontrolní komise</a:t>
            </a:r>
          </a:p>
        </p:txBody>
      </p:sp>
    </p:spTree>
    <p:extLst>
      <p:ext uri="{BB962C8B-B14F-4D97-AF65-F5344CB8AC3E}">
        <p14:creationId xmlns:p14="http://schemas.microsoft.com/office/powerpoint/2010/main" val="951220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 algn="ctr">
              <a:buNone/>
            </a:pPr>
            <a:r>
              <a:rPr lang="cs-CZ" sz="15000" dirty="0" smtClean="0"/>
              <a:t>?</a:t>
            </a:r>
            <a:endParaRPr lang="cs-CZ" sz="150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3580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2204864"/>
            <a:ext cx="8229600" cy="1143000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rgbClr val="00B050"/>
                </a:solidFill>
              </a:rPr>
              <a:t>Děkuji za </a:t>
            </a:r>
            <a:r>
              <a:rPr lang="cs-CZ" smtClean="0">
                <a:solidFill>
                  <a:srgbClr val="00B050"/>
                </a:solidFill>
              </a:rPr>
              <a:t>pozornost!!!</a:t>
            </a:r>
            <a:endParaRPr lang="cs-CZ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7849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635</TotalTime>
  <Words>412</Words>
  <Application>Microsoft Office PowerPoint</Application>
  <PresentationFormat>Předvádění na obrazovce (4:3)</PresentationFormat>
  <Paragraphs>108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Shluk</vt:lpstr>
      <vt:lpstr>Zpráva kontrolní komise (06/2015 – 05/2016)</vt:lpstr>
      <vt:lpstr>Způsob práce v minulém roce</vt:lpstr>
      <vt:lpstr>Závěry kontrolní komise</vt:lpstr>
      <vt:lpstr>Závěry kontrolní komise</vt:lpstr>
      <vt:lpstr>Závěry kontrolní komise</vt:lpstr>
      <vt:lpstr>Závěry kontrolní komise</vt:lpstr>
      <vt:lpstr>Prezentace aplikace PowerPoint</vt:lpstr>
      <vt:lpstr>Děkuji za pozornost!!!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Zpráva kontrolní komise (12/2014 – 05/2015)</dc:title>
  <dc:creator>Pechanec Miloš</dc:creator>
  <cp:lastModifiedBy>Pechanec Miloš</cp:lastModifiedBy>
  <cp:revision>45</cp:revision>
  <dcterms:created xsi:type="dcterms:W3CDTF">2015-06-02T05:57:41Z</dcterms:created>
  <dcterms:modified xsi:type="dcterms:W3CDTF">2016-06-07T10:30:54Z</dcterms:modified>
</cp:coreProperties>
</file>