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65" r:id="rId3"/>
    <p:sldId id="271" r:id="rId4"/>
    <p:sldId id="267" r:id="rId5"/>
    <p:sldId id="270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Zpráva kontrolní komise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sz="3200" dirty="0" smtClean="0">
                <a:solidFill>
                  <a:schemeClr val="tx1"/>
                </a:solidFill>
              </a:rPr>
              <a:t>(06/2016 – 10/2017)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74373" y="1058753"/>
            <a:ext cx="8229600" cy="504056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/>
              <a:t>Účastníme se schůzí výboru</a:t>
            </a:r>
            <a:r>
              <a:rPr lang="cs-CZ" sz="3000" b="1" dirty="0" smtClean="0"/>
              <a:t>.</a:t>
            </a:r>
          </a:p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800" b="1" dirty="0"/>
          </a:p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Řešíme dotazy a reklamace</a:t>
            </a:r>
          </a:p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800" b="1" dirty="0"/>
          </a:p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Aktivně se účastníme jednání o nových smlouvách – od připomínek po vedení jednání</a:t>
            </a:r>
          </a:p>
          <a:p>
            <a:pPr lvl="3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200" b="1" dirty="0" smtClean="0"/>
              <a:t> Pražská teplárenská</a:t>
            </a:r>
          </a:p>
          <a:p>
            <a:pPr lvl="3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200" b="1" dirty="0"/>
              <a:t> </a:t>
            </a:r>
            <a:r>
              <a:rPr lang="cs-CZ" sz="2200" b="1" dirty="0" smtClean="0"/>
              <a:t>Výtahy</a:t>
            </a:r>
          </a:p>
          <a:p>
            <a:pPr lvl="3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200" b="1" dirty="0"/>
              <a:t> </a:t>
            </a:r>
            <a:r>
              <a:rPr lang="cs-CZ" sz="2200" b="1" dirty="0" smtClean="0"/>
              <a:t>UPS</a:t>
            </a:r>
          </a:p>
          <a:p>
            <a:pPr lvl="3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200" b="1" dirty="0"/>
              <a:t> </a:t>
            </a:r>
            <a:r>
              <a:rPr lang="cs-CZ" sz="2200" b="1" dirty="0" smtClean="0"/>
              <a:t>Zeleň</a:t>
            </a:r>
            <a:endParaRPr lang="cs-CZ" sz="22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1770"/>
            <a:ext cx="8229600" cy="94096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Způsob práce v minulém roce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29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029477"/>
            <a:ext cx="8229600" cy="54006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Sledujeme </a:t>
            </a:r>
            <a:r>
              <a:rPr lang="cs-CZ" sz="3000" b="1" dirty="0"/>
              <a:t>efektivitu </a:t>
            </a:r>
            <a:r>
              <a:rPr lang="cs-CZ" sz="3000" b="1" dirty="0" smtClean="0"/>
              <a:t>výdajů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/>
              <a:t> </a:t>
            </a:r>
            <a:r>
              <a:rPr lang="cs-CZ" sz="2400" b="1" dirty="0" smtClean="0"/>
              <a:t>obecně dobrá</a:t>
            </a:r>
            <a:r>
              <a:rPr lang="cs-CZ" sz="2400" b="1" dirty="0"/>
              <a:t>, ale třeba u hlasování mimo shromáždění jsme se s výborem neshodli</a:t>
            </a:r>
            <a:r>
              <a:rPr lang="cs-CZ" sz="2400" b="1" dirty="0" smtClean="0"/>
              <a:t>.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Kontrolujeme plnění smluv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 Úklid – nový dodavatel (počáteční problémy)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 Technická správa domu – výrazné zlepšení, pak pokles kvality, reklamace a zlepšení</a:t>
            </a:r>
          </a:p>
          <a:p>
            <a:pPr lvl="2">
              <a:spcBef>
                <a:spcPts val="12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 Zeleň</a:t>
            </a:r>
          </a:p>
          <a:p>
            <a:pPr marL="109728" indent="0">
              <a:spcBef>
                <a:spcPts val="1200"/>
              </a:spcBef>
              <a:buNone/>
            </a:pPr>
            <a:endParaRPr lang="cs-CZ" sz="24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1770"/>
            <a:ext cx="8229600" cy="94096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Způsob práce v minulém roce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592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11256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Došlo k mírnému zhoršení</a:t>
            </a:r>
          </a:p>
          <a:p>
            <a:pPr lvl="3"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Meziroční nárůst dluhu ze </a:t>
            </a:r>
            <a:r>
              <a:rPr lang="cs-CZ" sz="2400" b="1" dirty="0" smtClean="0">
                <a:solidFill>
                  <a:srgbClr val="FF0000"/>
                </a:solidFill>
              </a:rPr>
              <a:t>105</a:t>
            </a:r>
            <a:r>
              <a:rPr lang="cs-CZ" sz="2400" b="1" dirty="0" smtClean="0"/>
              <a:t> tis. na </a:t>
            </a:r>
            <a:r>
              <a:rPr lang="cs-CZ" sz="2400" b="1" dirty="0" smtClean="0">
                <a:solidFill>
                  <a:srgbClr val="FF0000"/>
                </a:solidFill>
              </a:rPr>
              <a:t>131</a:t>
            </a:r>
            <a:r>
              <a:rPr lang="cs-CZ" sz="2400" b="1" dirty="0" smtClean="0"/>
              <a:t> tis. k 30.09.2017</a:t>
            </a:r>
          </a:p>
          <a:p>
            <a:pPr lvl="3"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Meziroční nárůst počtu dlužníků z </a:t>
            </a:r>
            <a:r>
              <a:rPr lang="cs-CZ" sz="2400" b="1" dirty="0" smtClean="0">
                <a:solidFill>
                  <a:srgbClr val="FF0000"/>
                </a:solidFill>
              </a:rPr>
              <a:t>54</a:t>
            </a:r>
            <a:r>
              <a:rPr lang="cs-CZ" sz="2400" b="1" dirty="0" smtClean="0"/>
              <a:t> na </a:t>
            </a:r>
            <a:r>
              <a:rPr lang="cs-CZ" sz="2400" b="1" dirty="0" smtClean="0">
                <a:solidFill>
                  <a:srgbClr val="FF0000"/>
                </a:solidFill>
              </a:rPr>
              <a:t>58</a:t>
            </a:r>
            <a:r>
              <a:rPr lang="cs-CZ" sz="2400" b="1" dirty="0" smtClean="0"/>
              <a:t> </a:t>
            </a:r>
          </a:p>
          <a:p>
            <a:pPr marL="109728" indent="0">
              <a:spcBef>
                <a:spcPts val="600"/>
              </a:spcBef>
              <a:buClr>
                <a:schemeClr val="accent4"/>
              </a:buClr>
              <a:buNone/>
            </a:pPr>
            <a:endParaRPr lang="cs-CZ" sz="1100" b="1" dirty="0" smtClean="0"/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1100" b="1" dirty="0" smtClean="0"/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3000" b="1" dirty="0" smtClean="0"/>
              <a:t>Zhoršení i přesto, že:</a:t>
            </a:r>
          </a:p>
          <a:p>
            <a:pPr lvl="3"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Proces vymáhání je intenzivnější</a:t>
            </a:r>
          </a:p>
          <a:p>
            <a:pPr lvl="3"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400" b="1" dirty="0" smtClean="0"/>
              <a:t>Ekonomice se daří</a:t>
            </a:r>
          </a:p>
          <a:p>
            <a:pPr lvl="3"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22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1100" b="1" dirty="0" smtClean="0"/>
          </a:p>
          <a:p>
            <a:pPr marL="109728" indent="0">
              <a:spcBef>
                <a:spcPts val="600"/>
              </a:spcBef>
              <a:buClr>
                <a:srgbClr val="0070C0"/>
              </a:buClr>
              <a:buNone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Dluhy vlastníků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9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256584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800" b="1" dirty="0"/>
              <a:t>Navrhujeme </a:t>
            </a:r>
            <a:r>
              <a:rPr lang="cs-CZ" sz="2800" b="1" dirty="0">
                <a:solidFill>
                  <a:srgbClr val="FF0000"/>
                </a:solidFill>
              </a:rPr>
              <a:t>úpravu směrnice o vymáhání dluhů </a:t>
            </a:r>
            <a:r>
              <a:rPr lang="cs-CZ" sz="2800" b="1" dirty="0"/>
              <a:t>(více viz. samostatný bod)</a:t>
            </a:r>
          </a:p>
          <a:p>
            <a:pPr marL="109728" indent="0">
              <a:spcBef>
                <a:spcPts val="600"/>
              </a:spcBef>
              <a:buClr>
                <a:schemeClr val="accent4"/>
              </a:buClr>
              <a:buNone/>
            </a:pPr>
            <a:endParaRPr lang="cs-CZ" sz="2800" b="1" dirty="0" smtClean="0"/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800" b="1" dirty="0" smtClean="0"/>
              <a:t>Jako vlastníci si začnete hlídat, termíny splatností vyúčtování, kontrolovat, že Vám odejdou platby. </a:t>
            </a:r>
            <a:r>
              <a:rPr lang="cs-CZ" sz="2800" b="1" dirty="0" smtClean="0">
                <a:solidFill>
                  <a:srgbClr val="FF0000"/>
                </a:solidFill>
              </a:rPr>
              <a:t>Umožníte tím, že zůstane více času na naléhavé případy.</a:t>
            </a:r>
            <a:endParaRPr lang="cs-CZ" sz="2800" b="1" dirty="0" smtClean="0"/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2800" b="1" dirty="0"/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r>
              <a:rPr lang="cs-CZ" sz="2800" b="1" dirty="0" smtClean="0"/>
              <a:t>Jako vlastníci se začnete zajímat = každý si může vyžádat informaci, kdo, kolik a jak dlouho dluží.</a:t>
            </a:r>
          </a:p>
          <a:p>
            <a:pPr>
              <a:spcBef>
                <a:spcPts val="600"/>
              </a:spcBef>
              <a:buClr>
                <a:schemeClr val="accent4"/>
              </a:buClr>
              <a:buFont typeface="Wingdings" panose="05000000000000000000" pitchFamily="2" charset="2"/>
              <a:buChar char="Ø"/>
            </a:pPr>
            <a:endParaRPr lang="cs-CZ" sz="1100" b="1" dirty="0" smtClean="0"/>
          </a:p>
          <a:p>
            <a:pPr marL="109728" indent="0">
              <a:spcBef>
                <a:spcPts val="600"/>
              </a:spcBef>
              <a:buClr>
                <a:srgbClr val="0070C0"/>
              </a:buClr>
              <a:buNone/>
            </a:pPr>
            <a:endParaRPr lang="cs-CZ" sz="8600" b="1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sz="8600" b="1" dirty="0"/>
          </a:p>
          <a:p>
            <a:pPr lvl="2" algn="just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 marL="365760" lvl="1" indent="-256032">
              <a:spcBef>
                <a:spcPts val="600"/>
              </a:spcBef>
              <a:buSzPct val="68000"/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/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  <a:p>
            <a:pPr marL="109728" indent="0">
              <a:spcBef>
                <a:spcPts val="1800"/>
              </a:spcBef>
              <a:buNone/>
            </a:pPr>
            <a:endParaRPr lang="cs-CZ" sz="24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Navrhované řešení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6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cs-CZ" sz="15000" dirty="0" smtClean="0"/>
              <a:t>?</a:t>
            </a:r>
            <a:endParaRPr lang="cs-CZ" sz="15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58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720</TotalTime>
  <Words>198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3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Zpráva kontrolní komise (06/2016 – 10/2017)</vt:lpstr>
      <vt:lpstr>Způsob práce v minulém roce</vt:lpstr>
      <vt:lpstr>Způsob práce v minulém roce</vt:lpstr>
      <vt:lpstr>Dluhy vlastníků</vt:lpstr>
      <vt:lpstr>Navrhované řešení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58</cp:revision>
  <dcterms:created xsi:type="dcterms:W3CDTF">2015-06-02T05:57:41Z</dcterms:created>
  <dcterms:modified xsi:type="dcterms:W3CDTF">2017-10-10T18:36:17Z</dcterms:modified>
</cp:coreProperties>
</file>